
<file path=[Content_Types].xml><?xml version="1.0" encoding="utf-8"?>
<Types xmlns="http://schemas.openxmlformats.org/package/2006/content-types">
  <Default Extension="xml" ContentType="application/xml"/>
  <Default Extension="xls" ContentType="application/vnd.ms-exce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4.xml" ContentType="application/vnd.openxmlformats-officedocument.presentationml.notesSlide+xml"/>
  <Override PartName="/ppt/embeddings/oleObject4.bin" ContentType="application/vnd.openxmlformats-officedocument.oleObject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4" r:id="rId1"/>
    <p:sldMasterId id="2147483657" r:id="rId2"/>
    <p:sldMasterId id="2147483660" r:id="rId3"/>
    <p:sldMasterId id="2147483706" r:id="rId4"/>
    <p:sldMasterId id="2147483718" r:id="rId5"/>
    <p:sldMasterId id="2147483786" r:id="rId6"/>
  </p:sldMasterIdLst>
  <p:notesMasterIdLst>
    <p:notesMasterId r:id="rId43"/>
  </p:notesMasterIdLst>
  <p:handoutMasterIdLst>
    <p:handoutMasterId r:id="rId44"/>
  </p:handoutMasterIdLst>
  <p:sldIdLst>
    <p:sldId id="483" r:id="rId7"/>
    <p:sldId id="945" r:id="rId8"/>
    <p:sldId id="946" r:id="rId9"/>
    <p:sldId id="941" r:id="rId10"/>
    <p:sldId id="942" r:id="rId11"/>
    <p:sldId id="943" r:id="rId12"/>
    <p:sldId id="944" r:id="rId13"/>
    <p:sldId id="948" r:id="rId14"/>
    <p:sldId id="947" r:id="rId15"/>
    <p:sldId id="739" r:id="rId16"/>
    <p:sldId id="740" r:id="rId17"/>
    <p:sldId id="742" r:id="rId18"/>
    <p:sldId id="743" r:id="rId19"/>
    <p:sldId id="791" r:id="rId20"/>
    <p:sldId id="736" r:id="rId21"/>
    <p:sldId id="881" r:id="rId22"/>
    <p:sldId id="767" r:id="rId23"/>
    <p:sldId id="768" r:id="rId24"/>
    <p:sldId id="498" r:id="rId25"/>
    <p:sldId id="950" r:id="rId26"/>
    <p:sldId id="951" r:id="rId27"/>
    <p:sldId id="953" r:id="rId28"/>
    <p:sldId id="954" r:id="rId29"/>
    <p:sldId id="955" r:id="rId30"/>
    <p:sldId id="956" r:id="rId31"/>
    <p:sldId id="957" r:id="rId32"/>
    <p:sldId id="886" r:id="rId33"/>
    <p:sldId id="888" r:id="rId34"/>
    <p:sldId id="890" r:id="rId35"/>
    <p:sldId id="717" r:id="rId36"/>
    <p:sldId id="718" r:id="rId37"/>
    <p:sldId id="805" r:id="rId38"/>
    <p:sldId id="913" r:id="rId39"/>
    <p:sldId id="870" r:id="rId40"/>
    <p:sldId id="949" r:id="rId41"/>
    <p:sldId id="940" r:id="rId42"/>
  </p:sldIdLst>
  <p:sldSz cx="9906000" cy="6858000" type="A4"/>
  <p:notesSz cx="7099300" cy="1023461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9033"/>
    <a:srgbClr val="F1AA44"/>
    <a:srgbClr val="FF0080"/>
    <a:srgbClr val="818181"/>
    <a:srgbClr val="FF00FF"/>
    <a:srgbClr val="FF0000"/>
    <a:srgbClr val="FF6666"/>
    <a:srgbClr val="FFFF66"/>
    <a:srgbClr val="388ED3"/>
    <a:srgbClr val="1E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19" autoAdjust="0"/>
    <p:restoredTop sz="94711" autoAdjust="0"/>
  </p:normalViewPr>
  <p:slideViewPr>
    <p:cSldViewPr>
      <p:cViewPr>
        <p:scale>
          <a:sx n="75" d="100"/>
          <a:sy n="75" d="100"/>
        </p:scale>
        <p:origin x="-1976" y="-8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20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148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506" y="0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673"/>
            <a:ext cx="3077137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506" y="9720673"/>
            <a:ext cx="3077137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E7FDDD19-1EBB-44DB-B1D6-C01C82C77E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60193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163" y="0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7875" y="768350"/>
            <a:ext cx="554355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685" y="4861155"/>
            <a:ext cx="5205932" cy="460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309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163" y="9722309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A101CE61-29F7-46F9-BDF4-82B33FDCDA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54147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0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9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10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11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12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13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14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15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16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17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18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19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kern="1200" dirty="0" err="1" smtClean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  <a:cs typeface="+mn-cs"/>
              </a:rPr>
              <a:t>Virtu</a:t>
            </a:r>
            <a:r>
              <a:rPr kumimoji="1" lang="en-US" altLang="zh-TW" sz="1200" kern="1200" dirty="0" smtClean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  <a:cs typeface="+mn-cs"/>
              </a:rPr>
              <a:t> Universal MVP is an optimized Lucid </a:t>
            </a:r>
            <a:r>
              <a:rPr kumimoji="1" lang="en-US" altLang="zh-TW" sz="1200" kern="1200" dirty="0" err="1" smtClean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  <a:cs typeface="+mn-cs"/>
              </a:rPr>
              <a:t>Virtu</a:t>
            </a:r>
            <a:r>
              <a:rPr kumimoji="1" lang="en-US" altLang="zh-TW" sz="1200" kern="1200" dirty="0" smtClean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  <a:cs typeface="+mn-cs"/>
              </a:rPr>
              <a:t> GPU virtualization software that makes your PC look better, respond faster, process video and media smoother, all within a low power environment.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20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1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FCB02D-ACC1-4B69-852B-3D84558684D0}" type="slidenum">
              <a:rPr lang="zh-TW" altLang="en-US">
                <a:latin typeface="Arial" charset="0"/>
              </a:rPr>
              <a:pPr/>
              <a:t>21</a:t>
            </a:fld>
            <a:endParaRPr lang="zh-TW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1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15C538C-73FF-41A4-8C33-A1F7A5A4DF6F}" type="slidenum">
              <a:rPr lang="zh-TW" altLang="en-US">
                <a:latin typeface="Arial" charset="0"/>
              </a:rPr>
              <a:pPr/>
              <a:t>22</a:t>
            </a:fld>
            <a:endParaRPr lang="zh-TW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1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FCB02D-ACC1-4B69-852B-3D84558684D0}" type="slidenum">
              <a:rPr lang="zh-TW" altLang="en-US">
                <a:latin typeface="Arial" charset="0"/>
              </a:rPr>
              <a:pPr/>
              <a:t>23</a:t>
            </a:fld>
            <a:endParaRPr lang="zh-TW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24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25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ea typeface="新細明體" charset="-120"/>
            </a:endParaRPr>
          </a:p>
        </p:txBody>
      </p:sp>
      <p:sp>
        <p:nvSpPr>
          <p:cNvPr id="204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55380C-AA64-4714-B5F8-80396763E4BF}" type="slidenum">
              <a:rPr lang="zh-TW" altLang="en-US" smtClean="0">
                <a:latin typeface="Arial" charset="0"/>
                <a:ea typeface="新細明體" charset="-120"/>
              </a:rPr>
              <a:pPr/>
              <a:t>26</a:t>
            </a:fld>
            <a:endParaRPr lang="zh-TW" altLang="en-US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ea typeface="新細明體" charset="-120"/>
            </a:endParaRPr>
          </a:p>
        </p:txBody>
      </p:sp>
      <p:sp>
        <p:nvSpPr>
          <p:cNvPr id="225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9E8D20-AC77-45E5-A353-3BB0984BB898}" type="slidenum">
              <a:rPr lang="zh-TW" altLang="en-US" smtClean="0">
                <a:latin typeface="Arial" charset="0"/>
                <a:ea typeface="新細明體" charset="-120"/>
              </a:rPr>
              <a:pPr/>
              <a:t>27</a:t>
            </a:fld>
            <a:endParaRPr lang="zh-TW" altLang="en-US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ea typeface="新細明體" charset="-120"/>
            </a:endParaRPr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985365-D0BE-42CE-8469-49A00DD2F600}" type="slidenum">
              <a:rPr lang="zh-TW" altLang="en-US" smtClean="0">
                <a:latin typeface="Arial" charset="0"/>
                <a:ea typeface="新細明體" charset="-120"/>
              </a:rPr>
              <a:pPr/>
              <a:t>28</a:t>
            </a:fld>
            <a:endParaRPr lang="zh-TW" altLang="en-US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2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29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77875" y="768350"/>
            <a:ext cx="554355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EA408-0D33-416C-8AE9-985BBA02B3E1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77875" y="768350"/>
            <a:ext cx="554355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EA408-0D33-416C-8AE9-985BBA02B3E1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77875" y="768350"/>
            <a:ext cx="554355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EA408-0D33-416C-8AE9-985BBA02B3E1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77875" y="768350"/>
            <a:ext cx="554355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EA408-0D33-416C-8AE9-985BBA02B3E1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1D8CD-2276-4C3D-8A96-DBDA980F2E1F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35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3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4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5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6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7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68350"/>
            <a:ext cx="554355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8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1" y="274640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B7EBABEF-D454-402B-8961-FB7E888458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07727775-D054-4747-8338-42656B0AA15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0AEDF20B-721B-4C0A-B5A6-631F8686BD8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4489" y="836614"/>
            <a:ext cx="4567237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64126" y="836614"/>
            <a:ext cx="4568825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D46E5111-B7EF-4862-884C-36FA9C4F8ED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465F81AA-DD43-4EE6-BEB1-1EE3CAF3E5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064E098C-334B-4100-94B3-369203C1D5D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51291167-A15D-41E3-A35E-0E6FB7199D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8579A8DF-DF5B-4F5C-97FF-D8BC5303E2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83CBAFAE-1F2C-4BB1-BEA6-DCC58EE2CB9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DE03C646-274C-4F60-9C99-212AA304D69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12025" y="44450"/>
            <a:ext cx="2320925" cy="6192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4488" y="44450"/>
            <a:ext cx="6815137" cy="6192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9F0B70B6-A8E2-45D2-BC7F-A55829FF316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A739E314-22AE-4AD2-A625-7C9781E91E9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矩形 4"/>
          <p:cNvSpPr/>
          <p:nvPr userDrawn="1"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1C669CA8-E571-44A1-9132-064FCD9D19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4D02C6BB-EB61-42F6-A8AE-2D3CE9EDA7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4489" y="333375"/>
            <a:ext cx="4495800" cy="5975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92688" y="333375"/>
            <a:ext cx="4495800" cy="5975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D67D9EBF-0979-4992-9EA3-8D4CC015290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372721DE-EAE5-4824-AE08-E20D4E198F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1EB70EBF-7C74-4CAC-9E67-E704F93E9C1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F362C872-1BE6-490C-BBFA-2482073E8A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3558368B-3165-4210-B1FB-43A6D5BEFD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B97FC282-C4BD-46EF-935B-00E9E8B6EA7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6E66159C-C506-45FC-B656-4CBDEACB45E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02488" y="274640"/>
            <a:ext cx="2286000" cy="6034087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4489" y="274640"/>
            <a:ext cx="6705600" cy="603408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7C702FD2-2CE2-4E2F-A6DF-ABF97632479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5300" y="1600202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9199" y="1600202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5300" y="1600202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9199" y="1600202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1" y="274640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CACFCBC8-C092-4A88-8BC6-950B1BA5E6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B8580F88-1E42-42C1-AEE9-9107E65E67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C865538F-70F8-4A1C-A031-8139E911E97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4489" y="908052"/>
            <a:ext cx="4495800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92688" y="908052"/>
            <a:ext cx="4495800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0AC1B577-068E-47F6-AAE3-0172E982807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7FD7AD87-6068-4546-97EA-6AAE391CD3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0E4B211C-E853-44BD-A18F-7720A04146E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35C821EA-31FD-4146-83A7-78A6410E274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68931D18-3799-49B0-8A9E-9591F89337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F99ADE27-2DF1-4FFD-A8EB-C40CEDEFE02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F442B3B5-9037-42E5-99B3-AB247862D2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12025" y="58740"/>
            <a:ext cx="2320925" cy="624998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4488" y="58740"/>
            <a:ext cx="6815137" cy="624998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8D03A73E-0938-46EB-A223-0BC440B207D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634A6-1632-4B47-A900-BBA3A2B68C0F}" type="datetimeFigureOut">
              <a:rPr lang="en-US" altLang="zh-TW"/>
              <a:pPr>
                <a:defRPr/>
              </a:pPr>
              <a:t>12/3/19</a:t>
            </a:fld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97098-FDC0-4C47-AA81-0A2770EA2C0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40354-18E1-4FA5-94AF-5C04545D8213}" type="datetimeFigureOut">
              <a:rPr lang="en-US" altLang="zh-TW"/>
              <a:pPr>
                <a:defRPr/>
              </a:pPr>
              <a:t>12/3/19</a:t>
            </a:fld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B2D6A-6096-448D-8076-86F7B1647DC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04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3C506-FBB7-4CE4-87A5-5842A6BDAAD9}" type="datetimeFigureOut">
              <a:rPr lang="en-US" altLang="zh-TW"/>
              <a:pPr>
                <a:defRPr/>
              </a:pPr>
              <a:t>12/3/19</a:t>
            </a:fld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E17A5-AE82-4A61-85B2-7FA92B40B5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90601" y="1784350"/>
            <a:ext cx="4133851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76849" y="1784350"/>
            <a:ext cx="4133851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C2E44-797A-4FFC-B543-3191E04F2DF8}" type="datetimeFigureOut">
              <a:rPr lang="en-US" altLang="zh-TW"/>
              <a:pPr>
                <a:defRPr/>
              </a:pPr>
              <a:t>12/3/19</a:t>
            </a:fld>
            <a:endParaRPr lang="en-US" altLang="zh-TW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558E4-2968-4894-9F24-8030FDA5289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378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378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65ADD-92D5-4247-9090-556461072224}" type="datetimeFigureOut">
              <a:rPr lang="en-US" altLang="zh-TW"/>
              <a:pPr>
                <a:defRPr/>
              </a:pPr>
              <a:t>12/3/19</a:t>
            </a:fld>
            <a:endParaRPr lang="en-US" altLang="zh-TW"/>
          </a:p>
        </p:txBody>
      </p:sp>
      <p:sp>
        <p:nvSpPr>
          <p:cNvPr id="8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1FEB2-3779-43B3-A922-C575316A78E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ED2A0-FB22-415D-A3B1-D3B3D6A3584B}" type="datetimeFigureOut">
              <a:rPr lang="en-US" altLang="zh-TW"/>
              <a:pPr>
                <a:defRPr/>
              </a:pPr>
              <a:t>12/3/19</a:t>
            </a:fld>
            <a:endParaRPr lang="en-US" altLang="zh-TW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3D58A-B5F7-4528-9FB7-F136F55E1C7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915EA-2881-4534-A626-CF2E64ADA578}" type="datetimeFigureOut">
              <a:rPr lang="en-US" altLang="zh-TW"/>
              <a:pPr>
                <a:defRPr/>
              </a:pPr>
              <a:t>12/3/19</a:t>
            </a:fld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F0E3F-274A-44F8-8625-1D9529DD517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499" y="27305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06F13-AC0D-4A10-88E5-F5933E3601AF}" type="datetimeFigureOut">
              <a:rPr lang="en-US" altLang="zh-TW"/>
              <a:pPr>
                <a:defRPr/>
              </a:pPr>
              <a:t>12/3/19</a:t>
            </a:fld>
            <a:endParaRPr lang="en-US" altLang="zh-TW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A22A-689E-4EC6-8E11-10B31E8BC99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180C2-09B6-4107-903B-88FB769A7BE8}" type="datetimeFigureOut">
              <a:rPr lang="en-US" altLang="zh-TW"/>
              <a:pPr>
                <a:defRPr/>
              </a:pPr>
              <a:t>12/3/19</a:t>
            </a:fld>
            <a:endParaRPr lang="en-US" altLang="zh-TW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DB605-4A7F-4FAA-9D87-9A7E8B8D77C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C9A76-C2E9-410A-BBC8-A9970BE98D22}" type="datetimeFigureOut">
              <a:rPr lang="en-US" altLang="zh-TW"/>
              <a:pPr>
                <a:defRPr/>
              </a:pPr>
              <a:t>12/3/19</a:t>
            </a:fld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43BF4-5195-444C-A58E-1EB8A049551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05675" y="512767"/>
            <a:ext cx="2105025" cy="584358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90603" y="512767"/>
            <a:ext cx="6162675" cy="584358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1DAC6-E459-4D14-B2FD-3FA805776099}" type="datetimeFigureOut">
              <a:rPr lang="en-US" altLang="zh-TW"/>
              <a:pPr>
                <a:defRPr/>
              </a:pPr>
              <a:t>12/3/19</a:t>
            </a:fld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06587-5CBB-45BA-A201-B1D5FE606F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68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3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2051" name="AutoShape 28"/>
          <p:cNvSpPr>
            <a:spLocks noChangeArrowheads="1"/>
          </p:cNvSpPr>
          <p:nvPr/>
        </p:nvSpPr>
        <p:spPr bwMode="auto">
          <a:xfrm>
            <a:off x="0" y="2"/>
            <a:ext cx="9906000" cy="981075"/>
          </a:xfrm>
          <a:prstGeom prst="roundRect">
            <a:avLst>
              <a:gd name="adj" fmla="val 7931"/>
            </a:avLst>
          </a:prstGeom>
          <a:gradFill rotWithShape="1">
            <a:gsLst>
              <a:gs pos="0">
                <a:srgbClr val="5F5F5F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2052" name="AutoShape 37"/>
          <p:cNvSpPr>
            <a:spLocks noChangeArrowheads="1"/>
          </p:cNvSpPr>
          <p:nvPr/>
        </p:nvSpPr>
        <p:spPr bwMode="auto">
          <a:xfrm>
            <a:off x="0" y="6402388"/>
            <a:ext cx="9906000" cy="4556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F5F5F"/>
              </a:gs>
              <a:gs pos="100000">
                <a:srgbClr val="000000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4489" y="44450"/>
            <a:ext cx="9288462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grpSp>
        <p:nvGrpSpPr>
          <p:cNvPr id="3078" name="Group 39"/>
          <p:cNvGrpSpPr>
            <a:grpSpLocks/>
          </p:cNvGrpSpPr>
          <p:nvPr/>
        </p:nvGrpSpPr>
        <p:grpSpPr bwMode="auto">
          <a:xfrm>
            <a:off x="0" y="765175"/>
            <a:ext cx="9906000" cy="5588000"/>
            <a:chOff x="0" y="482"/>
            <a:chExt cx="6240" cy="3510"/>
          </a:xfrm>
        </p:grpSpPr>
        <p:sp>
          <p:nvSpPr>
            <p:cNvPr id="2059" name="Rectangle 10"/>
            <p:cNvSpPr>
              <a:spLocks noChangeArrowheads="1"/>
            </p:cNvSpPr>
            <p:nvPr userDrawn="1"/>
          </p:nvSpPr>
          <p:spPr bwMode="auto">
            <a:xfrm>
              <a:off x="0" y="482"/>
              <a:ext cx="6240" cy="3356"/>
            </a:xfrm>
            <a:prstGeom prst="rect">
              <a:avLst/>
            </a:prstGeom>
            <a:solidFill>
              <a:srgbClr val="33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2060" name="AutoShape 33"/>
            <p:cNvSpPr>
              <a:spLocks noChangeArrowheads="1"/>
            </p:cNvSpPr>
            <p:nvPr userDrawn="1"/>
          </p:nvSpPr>
          <p:spPr bwMode="auto">
            <a:xfrm>
              <a:off x="0" y="2614"/>
              <a:ext cx="6240" cy="1378"/>
            </a:xfrm>
            <a:prstGeom prst="roundRect">
              <a:avLst>
                <a:gd name="adj" fmla="val 3556"/>
              </a:avLst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</p:grpSp>
      <p:pic>
        <p:nvPicPr>
          <p:cNvPr id="3079" name="Picture 3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2" y="6543677"/>
            <a:ext cx="1152525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489" y="836614"/>
            <a:ext cx="9288462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057" name="Line 38"/>
          <p:cNvSpPr>
            <a:spLocks noChangeShapeType="1"/>
          </p:cNvSpPr>
          <p:nvPr/>
        </p:nvSpPr>
        <p:spPr bwMode="auto">
          <a:xfrm>
            <a:off x="73025" y="6408738"/>
            <a:ext cx="9756775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83016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3051" y="6500813"/>
            <a:ext cx="43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P.</a:t>
            </a:r>
            <a:fld id="{51A0623F-1BD2-4847-9FA9-316FB71C714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Clr>
          <a:srgbClr val="66CCFF"/>
        </a:buClr>
        <a:buSzPct val="80000"/>
        <a:buFont typeface="Wingdings" pitchFamily="2" charset="2"/>
        <a:buChar char="n"/>
        <a:tabLst>
          <a:tab pos="990600" algn="l"/>
        </a:tabLst>
        <a:defRPr kumimoji="1" sz="2000" b="1">
          <a:solidFill>
            <a:schemeClr val="bg1"/>
          </a:solidFill>
          <a:latin typeface="+mn-lt"/>
          <a:ea typeface="+mn-ea"/>
          <a:cs typeface="+mn-cs"/>
        </a:defRPr>
      </a:lvl1pPr>
      <a:lvl2pPr marL="628650" indent="-182563" algn="l" rtl="0" eaLnBrk="0" fontAlgn="base" hangingPunct="0">
        <a:spcBef>
          <a:spcPct val="20000"/>
        </a:spcBef>
        <a:spcAft>
          <a:spcPct val="0"/>
        </a:spcAft>
        <a:buClr>
          <a:srgbClr val="33CCFF"/>
        </a:buClr>
        <a:buSzPct val="80000"/>
        <a:buFont typeface="Wingdings" pitchFamily="2" charset="2"/>
        <a:buChar char="n"/>
        <a:tabLst>
          <a:tab pos="990600" algn="l"/>
        </a:tabLst>
        <a:defRPr kumimoji="1" sz="2800" b="1">
          <a:solidFill>
            <a:srgbClr val="FFFFFF"/>
          </a:solidFill>
          <a:latin typeface="+mn-lt"/>
          <a:ea typeface="+mn-ea"/>
        </a:defRPr>
      </a:lvl2pPr>
      <a:lvl3pPr marL="989013" indent="-180975" algn="l" rtl="0" eaLnBrk="0" fontAlgn="base" hangingPunct="0">
        <a:spcBef>
          <a:spcPct val="20000"/>
        </a:spcBef>
        <a:spcAft>
          <a:spcPct val="0"/>
        </a:spcAft>
        <a:buClr>
          <a:srgbClr val="3399FF"/>
        </a:buClr>
        <a:buSzPct val="80000"/>
        <a:buFont typeface="Wingdings" pitchFamily="2" charset="2"/>
        <a:buChar char="n"/>
        <a:tabLst>
          <a:tab pos="990600" algn="l"/>
        </a:tabLst>
        <a:defRPr kumimoji="1" sz="1600">
          <a:solidFill>
            <a:srgbClr val="FFFFFF"/>
          </a:solidFill>
          <a:latin typeface="+mn-lt"/>
          <a:ea typeface="+mn-ea"/>
        </a:defRPr>
      </a:lvl3pPr>
      <a:lvl4pPr marL="1349375" indent="-180975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SzPct val="80000"/>
        <a:buFont typeface="Wingdings" pitchFamily="2" charset="2"/>
        <a:buChar char="n"/>
        <a:tabLst>
          <a:tab pos="990600" algn="l"/>
        </a:tabLst>
        <a:defRPr kumimoji="1" sz="1600">
          <a:solidFill>
            <a:srgbClr val="FFFFFF"/>
          </a:solidFill>
          <a:latin typeface="+mn-lt"/>
          <a:ea typeface="+mn-ea"/>
        </a:defRPr>
      </a:lvl4pPr>
      <a:lvl5pPr marL="1704975" indent="-176213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n"/>
        <a:tabLst>
          <a:tab pos="990600" algn="l"/>
        </a:tabLst>
        <a:defRPr kumimoji="1" sz="1600">
          <a:solidFill>
            <a:srgbClr val="FFFFFF"/>
          </a:solidFill>
          <a:latin typeface="+mn-lt"/>
          <a:ea typeface="+mn-ea"/>
        </a:defRPr>
      </a:lvl5pPr>
      <a:lvl6pPr marL="2162175" indent="-176213" algn="l" rtl="0" fontAlgn="base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n"/>
        <a:tabLst>
          <a:tab pos="990600" algn="l"/>
        </a:tabLst>
        <a:defRPr kumimoji="1" sz="1600">
          <a:solidFill>
            <a:srgbClr val="FFFFFF"/>
          </a:solidFill>
          <a:latin typeface="+mn-lt"/>
          <a:ea typeface="+mn-ea"/>
        </a:defRPr>
      </a:lvl6pPr>
      <a:lvl7pPr marL="2619375" indent="-176213" algn="l" rtl="0" fontAlgn="base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n"/>
        <a:tabLst>
          <a:tab pos="990600" algn="l"/>
        </a:tabLst>
        <a:defRPr kumimoji="1" sz="1600">
          <a:solidFill>
            <a:srgbClr val="FFFFFF"/>
          </a:solidFill>
          <a:latin typeface="+mn-lt"/>
          <a:ea typeface="+mn-ea"/>
        </a:defRPr>
      </a:lvl7pPr>
      <a:lvl8pPr marL="3076575" indent="-176213" algn="l" rtl="0" fontAlgn="base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n"/>
        <a:tabLst>
          <a:tab pos="990600" algn="l"/>
        </a:tabLst>
        <a:defRPr kumimoji="1" sz="1600">
          <a:solidFill>
            <a:srgbClr val="FFFFFF"/>
          </a:solidFill>
          <a:latin typeface="+mn-lt"/>
          <a:ea typeface="+mn-ea"/>
        </a:defRPr>
      </a:lvl8pPr>
      <a:lvl9pPr marL="3533775" indent="-176213" algn="l" rtl="0" fontAlgn="base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n"/>
        <a:tabLst>
          <a:tab pos="990600" algn="l"/>
        </a:tabLst>
        <a:defRPr kumimoji="1" sz="16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3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rotWithShape="1">
            <a:gsLst>
              <a:gs pos="0">
                <a:srgbClr val="1C1C1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3075" name="AutoShape 25"/>
          <p:cNvSpPr>
            <a:spLocks noChangeArrowheads="1"/>
          </p:cNvSpPr>
          <p:nvPr/>
        </p:nvSpPr>
        <p:spPr bwMode="auto">
          <a:xfrm>
            <a:off x="0" y="0"/>
            <a:ext cx="9906000" cy="6356350"/>
          </a:xfrm>
          <a:prstGeom prst="roundRect">
            <a:avLst>
              <a:gd name="adj" fmla="val 1352"/>
            </a:avLst>
          </a:prstGeom>
          <a:solidFill>
            <a:srgbClr val="29292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3076" name="AutoShape 24"/>
          <p:cNvSpPr>
            <a:spLocks noChangeArrowheads="1"/>
          </p:cNvSpPr>
          <p:nvPr/>
        </p:nvSpPr>
        <p:spPr bwMode="auto">
          <a:xfrm>
            <a:off x="0" y="6402388"/>
            <a:ext cx="9906000" cy="4556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F5F5F"/>
              </a:gs>
              <a:gs pos="100000">
                <a:srgbClr val="000000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488" y="333375"/>
            <a:ext cx="914400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3078" name="Line 23"/>
          <p:cNvSpPr>
            <a:spLocks noChangeShapeType="1"/>
          </p:cNvSpPr>
          <p:nvPr/>
        </p:nvSpPr>
        <p:spPr bwMode="auto">
          <a:xfrm>
            <a:off x="57150" y="6411913"/>
            <a:ext cx="9766300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pic>
        <p:nvPicPr>
          <p:cNvPr id="4103" name="Picture 26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2" y="6543677"/>
            <a:ext cx="1152525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0763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3051" y="6500813"/>
            <a:ext cx="43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P.</a:t>
            </a:r>
            <a:fld id="{D9D5A098-5A70-4F65-8769-0D071F2FD94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Clr>
          <a:srgbClr val="66CCFF"/>
        </a:buClr>
        <a:buSzPct val="90000"/>
        <a:buFont typeface="Wingdings" pitchFamily="2" charset="2"/>
        <a:buChar char="n"/>
        <a:tabLst>
          <a:tab pos="1257300" algn="l"/>
        </a:tabLst>
        <a:defRPr kumimoji="1" sz="2000" b="1">
          <a:solidFill>
            <a:srgbClr val="66CCFF"/>
          </a:solidFill>
          <a:latin typeface="+mn-lt"/>
          <a:ea typeface="+mn-ea"/>
          <a:cs typeface="+mn-cs"/>
        </a:defRPr>
      </a:lvl1pPr>
      <a:lvl2pPr marL="714375" indent="-268288" algn="l" rtl="0" eaLnBrk="0" fontAlgn="base" hangingPunct="0">
        <a:spcBef>
          <a:spcPct val="20000"/>
        </a:spcBef>
        <a:spcAft>
          <a:spcPct val="0"/>
        </a:spcAft>
        <a:buClr>
          <a:srgbClr val="33CCFF"/>
        </a:buClr>
        <a:buSzPct val="90000"/>
        <a:buFont typeface="Wingdings" pitchFamily="2" charset="2"/>
        <a:buChar char="n"/>
        <a:tabLst>
          <a:tab pos="1257300" algn="l"/>
        </a:tabLst>
        <a:defRPr kumimoji="1" sz="2800" b="1">
          <a:solidFill>
            <a:srgbClr val="FFFFFF"/>
          </a:solidFill>
          <a:latin typeface="+mn-lt"/>
          <a:ea typeface="+mn-ea"/>
        </a:defRPr>
      </a:lvl2pPr>
      <a:lvl3pPr marL="1162050" indent="-268288" algn="l" rtl="0" eaLnBrk="0" fontAlgn="base" hangingPunct="0">
        <a:spcBef>
          <a:spcPct val="20000"/>
        </a:spcBef>
        <a:spcAft>
          <a:spcPct val="0"/>
        </a:spcAft>
        <a:buClr>
          <a:srgbClr val="3399FF"/>
        </a:buClr>
        <a:buSzPct val="90000"/>
        <a:buFont typeface="Wingdings" pitchFamily="2" charset="2"/>
        <a:buChar char="n"/>
        <a:tabLst>
          <a:tab pos="1257300" algn="l"/>
        </a:tabLst>
        <a:defRPr kumimoji="1" sz="1600">
          <a:solidFill>
            <a:srgbClr val="FFFFFF"/>
          </a:solidFill>
          <a:latin typeface="+mn-lt"/>
          <a:ea typeface="+mn-ea"/>
        </a:defRPr>
      </a:lvl3pPr>
      <a:lvl4pPr marL="1522413" indent="-180975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SzPct val="90000"/>
        <a:buFont typeface="Wingdings" pitchFamily="2" charset="2"/>
        <a:buChar char="n"/>
        <a:tabLst>
          <a:tab pos="1257300" algn="l"/>
        </a:tabLst>
        <a:defRPr kumimoji="1" sz="1600">
          <a:solidFill>
            <a:srgbClr val="FFFFFF"/>
          </a:solidFill>
          <a:latin typeface="+mn-lt"/>
          <a:ea typeface="+mn-ea"/>
        </a:defRPr>
      </a:lvl4pPr>
      <a:lvl5pPr marL="1882775" indent="-180975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90000"/>
        <a:buFont typeface="Wingdings" pitchFamily="2" charset="2"/>
        <a:buChar char="n"/>
        <a:tabLst>
          <a:tab pos="1257300" algn="l"/>
        </a:tabLst>
        <a:defRPr kumimoji="1" sz="1600">
          <a:solidFill>
            <a:srgbClr val="FFFFFF"/>
          </a:solidFill>
          <a:latin typeface="+mn-lt"/>
          <a:ea typeface="+mn-ea"/>
        </a:defRPr>
      </a:lvl5pPr>
      <a:lvl6pPr marL="2339975" indent="-180975" algn="l" rtl="0" fontAlgn="base">
        <a:spcBef>
          <a:spcPct val="20000"/>
        </a:spcBef>
        <a:spcAft>
          <a:spcPct val="0"/>
        </a:spcAft>
        <a:buClr>
          <a:srgbClr val="0000FF"/>
        </a:buClr>
        <a:buSzPct val="90000"/>
        <a:buFont typeface="Wingdings" pitchFamily="2" charset="2"/>
        <a:buChar char="n"/>
        <a:tabLst>
          <a:tab pos="1257300" algn="l"/>
        </a:tabLst>
        <a:defRPr kumimoji="1" sz="1600">
          <a:solidFill>
            <a:srgbClr val="FFFFFF"/>
          </a:solidFill>
          <a:latin typeface="+mn-lt"/>
          <a:ea typeface="+mn-ea"/>
        </a:defRPr>
      </a:lvl6pPr>
      <a:lvl7pPr marL="2797175" indent="-180975" algn="l" rtl="0" fontAlgn="base">
        <a:spcBef>
          <a:spcPct val="20000"/>
        </a:spcBef>
        <a:spcAft>
          <a:spcPct val="0"/>
        </a:spcAft>
        <a:buClr>
          <a:srgbClr val="0000FF"/>
        </a:buClr>
        <a:buSzPct val="90000"/>
        <a:buFont typeface="Wingdings" pitchFamily="2" charset="2"/>
        <a:buChar char="n"/>
        <a:tabLst>
          <a:tab pos="1257300" algn="l"/>
        </a:tabLst>
        <a:defRPr kumimoji="1" sz="1600">
          <a:solidFill>
            <a:srgbClr val="FFFFFF"/>
          </a:solidFill>
          <a:latin typeface="+mn-lt"/>
          <a:ea typeface="+mn-ea"/>
        </a:defRPr>
      </a:lvl7pPr>
      <a:lvl8pPr marL="3254375" indent="-180975" algn="l" rtl="0" fontAlgn="base">
        <a:spcBef>
          <a:spcPct val="20000"/>
        </a:spcBef>
        <a:spcAft>
          <a:spcPct val="0"/>
        </a:spcAft>
        <a:buClr>
          <a:srgbClr val="0000FF"/>
        </a:buClr>
        <a:buSzPct val="90000"/>
        <a:buFont typeface="Wingdings" pitchFamily="2" charset="2"/>
        <a:buChar char="n"/>
        <a:tabLst>
          <a:tab pos="1257300" algn="l"/>
        </a:tabLst>
        <a:defRPr kumimoji="1" sz="1600">
          <a:solidFill>
            <a:srgbClr val="FFFFFF"/>
          </a:solidFill>
          <a:latin typeface="+mn-lt"/>
          <a:ea typeface="+mn-ea"/>
        </a:defRPr>
      </a:lvl8pPr>
      <a:lvl9pPr marL="3711575" indent="-180975" algn="l" rtl="0" fontAlgn="base">
        <a:spcBef>
          <a:spcPct val="20000"/>
        </a:spcBef>
        <a:spcAft>
          <a:spcPct val="0"/>
        </a:spcAft>
        <a:buClr>
          <a:srgbClr val="0000FF"/>
        </a:buClr>
        <a:buSzPct val="90000"/>
        <a:buFont typeface="Wingdings" pitchFamily="2" charset="2"/>
        <a:buChar char="n"/>
        <a:tabLst>
          <a:tab pos="1257300" algn="l"/>
        </a:tabLst>
        <a:defRPr kumimoji="1" sz="16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9" name="Rectangle 7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81" name="Rectangle 25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03488" name="AutoShape 32"/>
          <p:cNvSpPr>
            <a:spLocks noChangeArrowheads="1"/>
          </p:cNvSpPr>
          <p:nvPr/>
        </p:nvSpPr>
        <p:spPr bwMode="auto">
          <a:xfrm>
            <a:off x="0" y="3573465"/>
            <a:ext cx="9906000" cy="2789237"/>
          </a:xfrm>
          <a:prstGeom prst="roundRect">
            <a:avLst>
              <a:gd name="adj" fmla="val 241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03484" name="AutoShape 28"/>
          <p:cNvSpPr>
            <a:spLocks noChangeArrowheads="1"/>
          </p:cNvSpPr>
          <p:nvPr/>
        </p:nvSpPr>
        <p:spPr bwMode="auto">
          <a:xfrm>
            <a:off x="0" y="6402388"/>
            <a:ext cx="9906000" cy="4556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F5F5F"/>
              </a:gs>
              <a:gs pos="100000">
                <a:srgbClr val="0000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03473" name="AutoShape 17"/>
          <p:cNvSpPr>
            <a:spLocks noChangeArrowheads="1"/>
          </p:cNvSpPr>
          <p:nvPr/>
        </p:nvSpPr>
        <p:spPr bwMode="auto">
          <a:xfrm>
            <a:off x="0" y="0"/>
            <a:ext cx="9906000" cy="1125538"/>
          </a:xfrm>
          <a:prstGeom prst="roundRect">
            <a:avLst>
              <a:gd name="adj" fmla="val 8745"/>
            </a:avLst>
          </a:prstGeom>
          <a:gradFill rotWithShape="1">
            <a:gsLst>
              <a:gs pos="0">
                <a:srgbClr val="DDDDDD"/>
              </a:gs>
              <a:gs pos="100000">
                <a:srgbClr val="EAEAEA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03476" name="Oval 20"/>
          <p:cNvSpPr>
            <a:spLocks noChangeArrowheads="1"/>
          </p:cNvSpPr>
          <p:nvPr/>
        </p:nvSpPr>
        <p:spPr bwMode="auto">
          <a:xfrm>
            <a:off x="1" y="620715"/>
            <a:ext cx="9777413" cy="288925"/>
          </a:xfrm>
          <a:prstGeom prst="ellipse">
            <a:avLst/>
          </a:prstGeom>
          <a:gradFill rotWithShape="1">
            <a:gsLst>
              <a:gs pos="0">
                <a:srgbClr val="C0C0C0"/>
              </a:gs>
              <a:gs pos="100000">
                <a:srgbClr val="EAEAEA">
                  <a:alpha val="3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03468" name="Rectangle 12"/>
          <p:cNvSpPr>
            <a:spLocks noChangeArrowheads="1"/>
          </p:cNvSpPr>
          <p:nvPr/>
        </p:nvSpPr>
        <p:spPr bwMode="auto">
          <a:xfrm rot="10800000">
            <a:off x="0" y="765175"/>
            <a:ext cx="9906000" cy="44640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8F8F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717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488" y="908052"/>
            <a:ext cx="91440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3051" y="6500813"/>
            <a:ext cx="43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P.</a:t>
            </a:r>
            <a:fld id="{162CD63E-603E-41EF-95F1-396363CF8D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17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44489" y="58740"/>
            <a:ext cx="9288462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pic>
        <p:nvPicPr>
          <p:cNvPr id="7179" name="Picture 2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6524627"/>
            <a:ext cx="1152525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3487" name="Line 31"/>
          <p:cNvSpPr>
            <a:spLocks noChangeShapeType="1"/>
          </p:cNvSpPr>
          <p:nvPr/>
        </p:nvSpPr>
        <p:spPr bwMode="auto">
          <a:xfrm>
            <a:off x="57150" y="6402388"/>
            <a:ext cx="9791700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n"/>
        <a:tabLst>
          <a:tab pos="1343025" algn="l"/>
        </a:tabLst>
        <a:defRPr kumimoji="1" sz="2000" b="1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2563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SzPct val="80000"/>
        <a:buFont typeface="Wingdings" pitchFamily="2" charset="2"/>
        <a:buChar char="n"/>
        <a:tabLst>
          <a:tab pos="1343025" algn="l"/>
        </a:tabLst>
        <a:defRPr kumimoji="1" sz="2800" b="1">
          <a:solidFill>
            <a:schemeClr val="tx1"/>
          </a:solidFill>
          <a:latin typeface="+mn-lt"/>
          <a:ea typeface="+mn-ea"/>
        </a:defRPr>
      </a:lvl2pPr>
      <a:lvl3pPr marL="990600" indent="-182563" algn="l" rtl="0" eaLnBrk="0" fontAlgn="base" hangingPunct="0">
        <a:spcBef>
          <a:spcPct val="20000"/>
        </a:spcBef>
        <a:spcAft>
          <a:spcPct val="0"/>
        </a:spcAft>
        <a:buClr>
          <a:srgbClr val="3399FF"/>
        </a:buClr>
        <a:buSzPct val="80000"/>
        <a:buFont typeface="Wingdings" pitchFamily="2" charset="2"/>
        <a:buChar char="n"/>
        <a:tabLst>
          <a:tab pos="1343025" algn="l"/>
        </a:tabLst>
        <a:defRPr kumimoji="1" sz="1600">
          <a:solidFill>
            <a:schemeClr val="tx1"/>
          </a:solidFill>
          <a:latin typeface="+mn-lt"/>
          <a:ea typeface="+mn-ea"/>
        </a:defRPr>
      </a:lvl3pPr>
      <a:lvl4pPr marL="1343025" indent="-173038" algn="l" rtl="0" eaLnBrk="0" fontAlgn="base" hangingPunct="0">
        <a:spcBef>
          <a:spcPct val="20000"/>
        </a:spcBef>
        <a:spcAft>
          <a:spcPct val="0"/>
        </a:spcAft>
        <a:buClr>
          <a:srgbClr val="33CCFF"/>
        </a:buClr>
        <a:buSzPct val="80000"/>
        <a:buFont typeface="Wingdings" pitchFamily="2" charset="2"/>
        <a:buChar char="n"/>
        <a:tabLst>
          <a:tab pos="1343025" algn="l"/>
        </a:tabLst>
        <a:defRPr kumimoji="1" sz="1600">
          <a:solidFill>
            <a:schemeClr val="tx1"/>
          </a:solidFill>
          <a:latin typeface="+mn-lt"/>
          <a:ea typeface="+mn-ea"/>
        </a:defRPr>
      </a:lvl4pPr>
      <a:lvl5pPr marL="1704975" indent="-180975" algn="l" rtl="0" eaLnBrk="0" fontAlgn="base" hangingPunct="0">
        <a:spcBef>
          <a:spcPct val="20000"/>
        </a:spcBef>
        <a:spcAft>
          <a:spcPct val="0"/>
        </a:spcAft>
        <a:buClr>
          <a:srgbClr val="66CCFF"/>
        </a:buClr>
        <a:buSzPct val="80000"/>
        <a:buFont typeface="Wingdings" pitchFamily="2" charset="2"/>
        <a:buChar char="n"/>
        <a:tabLst>
          <a:tab pos="1343025" algn="l"/>
        </a:tabLst>
        <a:defRPr kumimoji="1" sz="1400">
          <a:solidFill>
            <a:schemeClr val="tx1"/>
          </a:solidFill>
          <a:latin typeface="+mn-lt"/>
          <a:ea typeface="+mn-ea"/>
        </a:defRPr>
      </a:lvl5pPr>
      <a:lvl6pPr marL="2162175" indent="-180975" algn="l" rtl="0" fontAlgn="base">
        <a:spcBef>
          <a:spcPct val="20000"/>
        </a:spcBef>
        <a:spcAft>
          <a:spcPct val="0"/>
        </a:spcAft>
        <a:buClr>
          <a:srgbClr val="66CCFF"/>
        </a:buClr>
        <a:buSzPct val="80000"/>
        <a:buFont typeface="Wingdings" pitchFamily="2" charset="2"/>
        <a:buChar char="n"/>
        <a:tabLst>
          <a:tab pos="1343025" algn="l"/>
        </a:tabLst>
        <a:defRPr kumimoji="1" sz="1400">
          <a:solidFill>
            <a:schemeClr val="tx1"/>
          </a:solidFill>
          <a:latin typeface="+mn-lt"/>
          <a:ea typeface="+mn-ea"/>
        </a:defRPr>
      </a:lvl6pPr>
      <a:lvl7pPr marL="2619375" indent="-180975" algn="l" rtl="0" fontAlgn="base">
        <a:spcBef>
          <a:spcPct val="20000"/>
        </a:spcBef>
        <a:spcAft>
          <a:spcPct val="0"/>
        </a:spcAft>
        <a:buClr>
          <a:srgbClr val="66CCFF"/>
        </a:buClr>
        <a:buSzPct val="80000"/>
        <a:buFont typeface="Wingdings" pitchFamily="2" charset="2"/>
        <a:buChar char="n"/>
        <a:tabLst>
          <a:tab pos="1343025" algn="l"/>
        </a:tabLst>
        <a:defRPr kumimoji="1" sz="1400">
          <a:solidFill>
            <a:schemeClr val="tx1"/>
          </a:solidFill>
          <a:latin typeface="+mn-lt"/>
          <a:ea typeface="+mn-ea"/>
        </a:defRPr>
      </a:lvl7pPr>
      <a:lvl8pPr marL="3076575" indent="-180975" algn="l" rtl="0" fontAlgn="base">
        <a:spcBef>
          <a:spcPct val="20000"/>
        </a:spcBef>
        <a:spcAft>
          <a:spcPct val="0"/>
        </a:spcAft>
        <a:buClr>
          <a:srgbClr val="66CCFF"/>
        </a:buClr>
        <a:buSzPct val="80000"/>
        <a:buFont typeface="Wingdings" pitchFamily="2" charset="2"/>
        <a:buChar char="n"/>
        <a:tabLst>
          <a:tab pos="1343025" algn="l"/>
        </a:tabLst>
        <a:defRPr kumimoji="1" sz="1400">
          <a:solidFill>
            <a:schemeClr val="tx1"/>
          </a:solidFill>
          <a:latin typeface="+mn-lt"/>
          <a:ea typeface="+mn-ea"/>
        </a:defRPr>
      </a:lvl8pPr>
      <a:lvl9pPr marL="3533775" indent="-180975" algn="l" rtl="0" fontAlgn="base">
        <a:spcBef>
          <a:spcPct val="20000"/>
        </a:spcBef>
        <a:spcAft>
          <a:spcPct val="0"/>
        </a:spcAft>
        <a:buClr>
          <a:srgbClr val="66CCFF"/>
        </a:buClr>
        <a:buSzPct val="80000"/>
        <a:buFont typeface="Wingdings" pitchFamily="2" charset="2"/>
        <a:buChar char="n"/>
        <a:tabLst>
          <a:tab pos="1343025" algn="l"/>
        </a:tabLst>
        <a:defRPr kumimoji="1"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8"/>
          <p:cNvSpPr>
            <a:spLocks noChangeArrowheads="1" noChangeShapeType="1" noTextEdit="1"/>
          </p:cNvSpPr>
          <p:nvPr/>
        </p:nvSpPr>
        <p:spPr bwMode="auto">
          <a:xfrm rot="-1639814">
            <a:off x="1208088" y="2781304"/>
            <a:ext cx="7667625" cy="1012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l"/>
            <a:r>
              <a:rPr lang="en-US" altLang="zh-TW" sz="6000" kern="10">
                <a:ln w="9525">
                  <a:noFill/>
                  <a:round/>
                  <a:headEnd/>
                  <a:tailEnd/>
                </a:ln>
                <a:solidFill>
                  <a:srgbClr val="CC99FF">
                    <a:alpha val="10980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Confidential</a:t>
            </a:r>
            <a:endParaRPr lang="zh-TW" altLang="en-US" sz="6000" kern="10">
              <a:ln w="9525">
                <a:noFill/>
                <a:round/>
                <a:headEnd/>
                <a:tailEnd/>
              </a:ln>
              <a:solidFill>
                <a:srgbClr val="CC99FF">
                  <a:alpha val="10980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27" name="標題版面配置區 21"/>
          <p:cNvSpPr>
            <a:spLocks noGrp="1"/>
          </p:cNvSpPr>
          <p:nvPr>
            <p:ph type="title"/>
          </p:nvPr>
        </p:nvSpPr>
        <p:spPr bwMode="auto">
          <a:xfrm>
            <a:off x="990600" y="512763"/>
            <a:ext cx="8420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smtClean="0"/>
          </a:p>
        </p:txBody>
      </p:sp>
      <p:sp>
        <p:nvSpPr>
          <p:cNvPr id="1028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990600" y="1784350"/>
            <a:ext cx="84201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21" name="日期版面配置區 1"/>
          <p:cNvSpPr>
            <a:spLocks noGrp="1"/>
          </p:cNvSpPr>
          <p:nvPr>
            <p:ph type="dt" sz="half" idx="2"/>
          </p:nvPr>
        </p:nvSpPr>
        <p:spPr>
          <a:xfrm>
            <a:off x="7016750" y="6416679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100" b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0EF3457B-F779-41C1-8BB5-DBE667C709BF}" type="datetimeFigureOut">
              <a:rPr lang="en-US" altLang="zh-TW"/>
              <a:pPr>
                <a:defRPr/>
              </a:pPr>
              <a:t>12/3/19</a:t>
            </a:fld>
            <a:endParaRPr lang="en-US" altLang="zh-TW"/>
          </a:p>
        </p:txBody>
      </p:sp>
      <p:sp>
        <p:nvSpPr>
          <p:cNvPr id="24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90600" y="6416679"/>
            <a:ext cx="602615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100" b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" name="投影片編號版面配置區 3"/>
          <p:cNvSpPr>
            <a:spLocks noGrp="1"/>
          </p:cNvSpPr>
          <p:nvPr>
            <p:ph type="sldNum" sz="quarter" idx="4"/>
          </p:nvPr>
        </p:nvSpPr>
        <p:spPr>
          <a:xfrm>
            <a:off x="9328150" y="6416679"/>
            <a:ext cx="4953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200" b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61790D02-51C9-4CCE-B9AC-9095C03DCAE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kumimoji="1" sz="2600">
          <a:solidFill>
            <a:schemeClr val="tx1"/>
          </a:solidFill>
          <a:latin typeface="+mn-lt"/>
          <a:ea typeface="+mn-ea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kumimoji="1" sz="2400">
          <a:solidFill>
            <a:schemeClr val="tx1"/>
          </a:solidFill>
          <a:latin typeface="+mn-lt"/>
          <a:ea typeface="+mn-ea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kumimoji="1" sz="2200">
          <a:solidFill>
            <a:schemeClr val="tx1"/>
          </a:solidFill>
          <a:latin typeface="+mn-lt"/>
          <a:ea typeface="+mn-ea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kumimoji="1" sz="2000">
          <a:solidFill>
            <a:schemeClr val="tx1"/>
          </a:solidFill>
          <a:latin typeface="+mn-lt"/>
          <a:ea typeface="+mn-ea"/>
        </a:defRPr>
      </a:lvl5pPr>
      <a:lvl6pPr marL="1938338" indent="-20955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kumimoji="1" sz="2000">
          <a:solidFill>
            <a:schemeClr val="tx1"/>
          </a:solidFill>
          <a:latin typeface="+mn-lt"/>
          <a:ea typeface="+mn-ea"/>
        </a:defRPr>
      </a:lvl6pPr>
      <a:lvl7pPr marL="2395538" indent="-20955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kumimoji="1" sz="2000">
          <a:solidFill>
            <a:schemeClr val="tx1"/>
          </a:solidFill>
          <a:latin typeface="+mn-lt"/>
          <a:ea typeface="+mn-ea"/>
        </a:defRPr>
      </a:lvl7pPr>
      <a:lvl8pPr marL="2852738" indent="-20955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kumimoji="1" sz="2000">
          <a:solidFill>
            <a:schemeClr val="tx1"/>
          </a:solidFill>
          <a:latin typeface="+mn-lt"/>
          <a:ea typeface="+mn-ea"/>
        </a:defRPr>
      </a:lvl8pPr>
      <a:lvl9pPr marL="3309938" indent="-20955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0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2.gif"/><Relationship Id="rId5" Type="http://schemas.openxmlformats.org/officeDocument/2006/relationships/image" Target="../media/image43.gif"/><Relationship Id="rId6" Type="http://schemas.openxmlformats.org/officeDocument/2006/relationships/image" Target="../media/image44.gif"/><Relationship Id="rId7" Type="http://schemas.openxmlformats.org/officeDocument/2006/relationships/image" Target="../media/image45.gif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microsoft.com/office/2007/relationships/hdphoto" Target="../media/hdphoto1.wdp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7.jpe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oleObject" Target="../embeddings/Microsoft_Excel_97_-_2004____3.xls"/><Relationship Id="rId13" Type="http://schemas.openxmlformats.org/officeDocument/2006/relationships/image" Target="../media/image55.png"/><Relationship Id="rId14" Type="http://schemas.openxmlformats.org/officeDocument/2006/relationships/image" Target="../media/image4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4.xml"/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10.png"/><Relationship Id="rId5" Type="http://schemas.openxmlformats.org/officeDocument/2006/relationships/oleObject" Target="../embeddings/oleObject1.bin"/><Relationship Id="rId6" Type="http://schemas.openxmlformats.org/officeDocument/2006/relationships/oleObject" Target="../embeddings/Microsoft_Excel_97_-_2004____1.xls"/><Relationship Id="rId7" Type="http://schemas.openxmlformats.org/officeDocument/2006/relationships/image" Target="../media/image53.png"/><Relationship Id="rId8" Type="http://schemas.openxmlformats.org/officeDocument/2006/relationships/oleObject" Target="../embeddings/oleObject2.bin"/><Relationship Id="rId9" Type="http://schemas.openxmlformats.org/officeDocument/2006/relationships/oleObject" Target="../embeddings/Microsoft_Excel_97_-_2004____2.xls"/><Relationship Id="rId10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10.png"/><Relationship Id="rId5" Type="http://schemas.openxmlformats.org/officeDocument/2006/relationships/oleObject" Target="../embeddings/oleObject4.bin"/><Relationship Id="rId6" Type="http://schemas.openxmlformats.org/officeDocument/2006/relationships/oleObject" Target="../embeddings/Microsoft_Excel_97_-_2004____4.xls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4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8.png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hyperlink" Target="http://www.apple.com/iphone/specs.html" TargetMode="External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microsoft.com/office/2007/relationships/hdphoto" Target="../media/hdphoto2.wdp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0.png"/><Relationship Id="rId5" Type="http://schemas.microsoft.com/office/2007/relationships/hdphoto" Target="../media/hdphoto3.wdp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microsoft.com/office/2007/relationships/hdphoto" Target="../media/hdphoto4.wdp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microsoft.com/office/2007/relationships/hdphoto" Target="../media/hdphoto5.wdp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4" name="圖片 3" descr="X79_ad_102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3933" y="214290"/>
            <a:ext cx="5192067" cy="6643710"/>
          </a:xfrm>
          <a:prstGeom prst="rect">
            <a:avLst/>
          </a:prstGeom>
        </p:spPr>
      </p:pic>
      <p:pic>
        <p:nvPicPr>
          <p:cNvPr id="9221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6" y="3000375"/>
            <a:ext cx="4179123" cy="695451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7" name="圖片 6" descr="3D_BIOS_Dual_Bl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9" y="1916832"/>
            <a:ext cx="8584568" cy="371477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 descr="3D_BIOS_Dual_Black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11" y="52550"/>
            <a:ext cx="2971525" cy="1285860"/>
          </a:xfrm>
          <a:prstGeom prst="rect">
            <a:avLst/>
          </a:prstGeom>
        </p:spPr>
      </p:pic>
      <p:pic>
        <p:nvPicPr>
          <p:cNvPr id="2050" name="Picture 2" descr="D:\1-專案\Z77_campaign\3D BIOS\0201\110119070726.B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68" y="0"/>
            <a:ext cx="9167842" cy="6875881"/>
          </a:xfrm>
          <a:prstGeom prst="rect">
            <a:avLst/>
          </a:prstGeom>
          <a:noFill/>
        </p:spPr>
      </p:pic>
      <p:sp>
        <p:nvSpPr>
          <p:cNvPr id="10" name="文字方塊 9"/>
          <p:cNvSpPr txBox="1"/>
          <p:nvPr/>
        </p:nvSpPr>
        <p:spPr>
          <a:xfrm>
            <a:off x="6753200" y="4221088"/>
            <a:ext cx="3152800" cy="461665"/>
          </a:xfrm>
          <a:prstGeom prst="rect">
            <a:avLst/>
          </a:prstGeom>
          <a:solidFill>
            <a:srgbClr val="3366FF">
              <a:alpha val="38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TW" dirty="0" smtClean="0">
                <a:solidFill>
                  <a:schemeClr val="bg1"/>
                </a:solidFill>
              </a:rPr>
              <a:t>UEFI BIOS : 3D Mode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409045" y="-8517"/>
            <a:ext cx="9106895" cy="6861932"/>
            <a:chOff x="309530" y="348788"/>
            <a:chExt cx="7501092" cy="5651980"/>
          </a:xfrm>
        </p:grpSpPr>
        <p:pic>
          <p:nvPicPr>
            <p:cNvPr id="4098" name="Picture 2" descr="D:\1-專案\Z77_campaign\3D BIOS\0201\120119211737.BMP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1470" y="3197245"/>
              <a:ext cx="3738030" cy="2803523"/>
            </a:xfrm>
            <a:prstGeom prst="rect">
              <a:avLst/>
            </a:prstGeom>
            <a:noFill/>
          </p:spPr>
        </p:pic>
        <p:pic>
          <p:nvPicPr>
            <p:cNvPr id="4099" name="Picture 3" descr="D:\1-專案\Z77_campaign\3D BIOS\0201\120119211701.BMP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530" y="3193666"/>
              <a:ext cx="3738030" cy="2803523"/>
            </a:xfrm>
            <a:prstGeom prst="rect">
              <a:avLst/>
            </a:prstGeom>
            <a:noFill/>
          </p:spPr>
        </p:pic>
        <p:pic>
          <p:nvPicPr>
            <p:cNvPr id="4100" name="Picture 4" descr="D:\1-專案\Z77_campaign\3D BIOS\0201\120119211709.BMP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2592" y="348788"/>
              <a:ext cx="3738030" cy="2803523"/>
            </a:xfrm>
            <a:prstGeom prst="rect">
              <a:avLst/>
            </a:prstGeom>
            <a:noFill/>
          </p:spPr>
        </p:pic>
        <p:pic>
          <p:nvPicPr>
            <p:cNvPr id="4101" name="Picture 5" descr="D:\1-專案\Z77_campaign\3D BIOS\0201\120119211716.BMP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530" y="357166"/>
              <a:ext cx="3738030" cy="2803523"/>
            </a:xfrm>
            <a:prstGeom prst="rect">
              <a:avLst/>
            </a:prstGeom>
            <a:noFill/>
          </p:spPr>
        </p:pic>
      </p:grpSp>
      <p:sp>
        <p:nvSpPr>
          <p:cNvPr id="10" name="矩形 9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 descr="D:\1-專案\Z77_campaign\3D BIOS\0201\120119205816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98" y="-1"/>
            <a:ext cx="9144064" cy="6858049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16496" y="5517232"/>
            <a:ext cx="3960440" cy="461665"/>
          </a:xfrm>
          <a:prstGeom prst="rect">
            <a:avLst/>
          </a:prstGeom>
          <a:solidFill>
            <a:srgbClr val="3366FF">
              <a:alpha val="38000"/>
            </a:srgbClr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altLang="zh-TW" dirty="0"/>
              <a:t>UEFI BIOS : </a:t>
            </a:r>
            <a:r>
              <a:rPr lang="en-US" altLang="zh-TW" dirty="0" smtClean="0"/>
              <a:t>Advanced  </a:t>
            </a:r>
            <a:r>
              <a:rPr lang="en-US" altLang="zh-TW" dirty="0"/>
              <a:t>Mode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9" name="Picture 2" descr="\\gbtfile\U\U1\Gmanual\Photos_Logos\Logos\GIGABYTE_ Exclusive\GIGABYTE_ Exclusiv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06" y="1428736"/>
            <a:ext cx="2168826" cy="1131888"/>
          </a:xfrm>
          <a:prstGeom prst="rect">
            <a:avLst/>
          </a:prstGeom>
          <a:noFill/>
        </p:spPr>
      </p:pic>
      <p:pic>
        <p:nvPicPr>
          <p:cNvPr id="6" name="Picture 3" descr="D:\1-專案\Anti 4\UD4_Classic\UD4_Classic_PNG\Power_Failure_Protection_Chart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50" y="836460"/>
            <a:ext cx="6881826" cy="602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D:\1-專案\Z77_campaign\7_Series_Features_Part2\Dual_UEFI_BIOS\Dual_UEFI_BIOS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88" y="2786058"/>
            <a:ext cx="4786346" cy="3028451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10" name="圖片 9" descr="3D_Power_All_Digital_Engine_Bl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52" y="2132856"/>
            <a:ext cx="9294356" cy="335758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50" name="Picture 2" descr="D:\1-專案\Z77_campaign\7_Series_Features_Part1\3D_Power\All_Digital_Power\All_Digital_Power_Char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82" y="1785926"/>
            <a:ext cx="7686328" cy="4923629"/>
          </a:xfrm>
          <a:prstGeom prst="rect">
            <a:avLst/>
          </a:prstGeom>
          <a:noFill/>
        </p:spPr>
      </p:pic>
      <p:pic>
        <p:nvPicPr>
          <p:cNvPr id="8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9" name="圖片 8" descr="3D_Power_All_Digital_Engine_Black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14" y="500042"/>
            <a:ext cx="4071966" cy="1470997"/>
          </a:xfrm>
          <a:prstGeom prst="rect">
            <a:avLst/>
          </a:prstGeom>
        </p:spPr>
      </p:pic>
      <p:pic>
        <p:nvPicPr>
          <p:cNvPr id="12" name="Picture 3" descr="\\gbtfile\U\U1\Gmanual\Photos_Logos\Products_Photos\_MB\MB_P4\P4_INTEL\Z77\Z77X-UD5H(Rev1.0)\Oblique\sZ77X-UD5H-B(Rev1.0)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990" y="0"/>
            <a:ext cx="4497010" cy="3071786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10" name="Picture 6" descr="D:\1-專案\Z77_campaign\7_Series_Features_Part1\3D_Power\All_Digital_Power\All_Digital_Power_Char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10" y="857232"/>
            <a:ext cx="8136864" cy="5609576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12" name="Picture 2" descr="D:\1-專案\Z77_campaign\7_Series_Features_Part1\3D_Power\All_Digital_Power\3D_Power_UI_All_Digital_Engin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14" y="1047201"/>
            <a:ext cx="7000924" cy="525069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5216" y="450407"/>
            <a:ext cx="990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2800" dirty="0" smtClean="0">
                <a:solidFill>
                  <a:srgbClr val="00B0F0"/>
                </a:solidFill>
                <a:latin typeface="Arial" charset="0"/>
                <a:ea typeface="新細明體" charset="-120"/>
              </a:rPr>
              <a:t>3D Power Utility</a:t>
            </a:r>
            <a:endParaRPr lang="en-US" altLang="zh-TW" sz="2800" dirty="0">
              <a:solidFill>
                <a:srgbClr val="FF0000"/>
              </a:solidFill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1029" name="Picture 5" descr="\\gbtfile\U\U1\Gmanual\Personal_share\actor\X79_present_image\gif\main_3D_cube_to_logo_all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84" y="1039032"/>
            <a:ext cx="3766312" cy="2607447"/>
          </a:xfrm>
          <a:prstGeom prst="rect">
            <a:avLst/>
          </a:prstGeom>
          <a:noFill/>
        </p:spPr>
      </p:pic>
      <p:pic>
        <p:nvPicPr>
          <p:cNvPr id="1030" name="Picture 6" descr="\\gbtfile\U\U1\Gmanual\Personal_share\actor\X79_present_image\gif\main_3D_logo_voltage_all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84" y="3659080"/>
            <a:ext cx="3766312" cy="2607447"/>
          </a:xfrm>
          <a:prstGeom prst="rect">
            <a:avLst/>
          </a:prstGeom>
          <a:noFill/>
        </p:spPr>
      </p:pic>
      <p:pic>
        <p:nvPicPr>
          <p:cNvPr id="1031" name="Picture 7" descr="\\gbtfile\U\U1\Gmanual\Personal_share\actor\X79_present_image\gif\small_rotate_voltage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243" y="3660023"/>
            <a:ext cx="3766312" cy="2607447"/>
          </a:xfrm>
          <a:prstGeom prst="rect">
            <a:avLst/>
          </a:prstGeom>
          <a:noFill/>
        </p:spPr>
      </p:pic>
      <p:pic>
        <p:nvPicPr>
          <p:cNvPr id="1032" name="Picture 8" descr="\\gbtfile\U\U1\Gmanual\Personal_share\actor\X79_present_image\gif\main_3D_logo_up_down_all.gif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6" y="1037865"/>
            <a:ext cx="3766312" cy="2607447"/>
          </a:xfrm>
          <a:prstGeom prst="rect">
            <a:avLst/>
          </a:prstGeom>
          <a:noFill/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738554" y="6357958"/>
            <a:ext cx="52864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600" dirty="0" smtClean="0">
                <a:solidFill>
                  <a:schemeClr val="bg1"/>
                </a:solidFill>
                <a:latin typeface="Arial" charset="0"/>
                <a:ea typeface="新細明體" charset="-120"/>
              </a:rPr>
              <a:t>3D Power utility adjustment setting may vary by model</a:t>
            </a:r>
            <a:endParaRPr lang="en-US" altLang="zh-TW" sz="1600" dirty="0">
              <a:solidFill>
                <a:schemeClr val="bg1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95216" y="450407"/>
            <a:ext cx="990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2800" dirty="0" smtClean="0">
                <a:solidFill>
                  <a:srgbClr val="00B0F0"/>
                </a:solidFill>
                <a:latin typeface="Arial" charset="0"/>
                <a:ea typeface="新細明體" charset="-120"/>
              </a:rPr>
              <a:t>3D Power Utility</a:t>
            </a:r>
            <a:endParaRPr lang="en-US" altLang="zh-TW" sz="2800" dirty="0">
              <a:solidFill>
                <a:srgbClr val="FF0000"/>
              </a:solidFill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66654" y="6627168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圖片 1" descr="s_Future_Aircraft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5616"/>
            <a:ext cx="9906000" cy="9906000"/>
          </a:xfrm>
          <a:prstGeom prst="rect">
            <a:avLst/>
          </a:prstGeom>
        </p:spPr>
      </p:pic>
      <p:pic>
        <p:nvPicPr>
          <p:cNvPr id="3" name="圖片 2" descr="s_Future_Aircraft_01.ps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00" y="980728"/>
            <a:ext cx="6663417" cy="505523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5714" y1="81500" x2="43095" y2="86667"/>
                        <a14:foregroundMark x1="45000" y1="16333" x2="49524" y2="16500"/>
                        <a14:foregroundMark x1="49286" y1="36833" x2="45714" y2="41500"/>
                      </a14:backgroundRemoval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412">
            <a:off x="8297605" y="5006076"/>
            <a:ext cx="1644216" cy="2348880"/>
          </a:xfrm>
          <a:prstGeom prst="rect">
            <a:avLst/>
          </a:prstGeom>
        </p:spPr>
      </p:pic>
      <p:pic>
        <p:nvPicPr>
          <p:cNvPr id="4" name="圖片 3" descr="Old_Aircraft.psd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4763">
            <a:off x="7257256" y="5615723"/>
            <a:ext cx="1985004" cy="1242277"/>
          </a:xfrm>
          <a:prstGeom prst="rect">
            <a:avLst/>
          </a:prstGeom>
        </p:spPr>
      </p:pic>
      <p:pic>
        <p:nvPicPr>
          <p:cNvPr id="15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76" y="188640"/>
            <a:ext cx="3240360" cy="539231"/>
          </a:xfrm>
          <a:prstGeom prst="rect">
            <a:avLst/>
          </a:prstGeom>
          <a:noFill/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288" y="836712"/>
            <a:ext cx="217948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0" y="5013176"/>
            <a:ext cx="93610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5400" b="1" dirty="0" smtClean="0">
                <a:solidFill>
                  <a:srgbClr val="FF0000"/>
                </a:solidFill>
                <a:latin typeface="Bank Gothic"/>
                <a:ea typeface="新細明體" charset="-120"/>
                <a:cs typeface="Bank Gothic"/>
              </a:rPr>
              <a:t>Here Comes </a:t>
            </a:r>
            <a:r>
              <a:rPr lang="en-US" altLang="zh-TW" sz="5400" b="1" i="1" dirty="0" smtClean="0">
                <a:solidFill>
                  <a:srgbClr val="FF0000"/>
                </a:solidFill>
                <a:latin typeface="Bank Gothic"/>
                <a:ea typeface="新細明體" charset="-120"/>
                <a:cs typeface="Bank Gothic"/>
              </a:rPr>
              <a:t>7 Series</a:t>
            </a:r>
            <a:r>
              <a:rPr lang="en-US" altLang="zh-TW" sz="5400" b="1" dirty="0" smtClean="0">
                <a:solidFill>
                  <a:srgbClr val="FF0000"/>
                </a:solidFill>
                <a:latin typeface="Bank Gothic"/>
                <a:ea typeface="新細明體" charset="-120"/>
                <a:cs typeface="Bank Gothic"/>
              </a:rPr>
              <a:t> !</a:t>
            </a:r>
            <a:endParaRPr lang="en-US" altLang="zh-TW" sz="5400" b="1" i="1" dirty="0" smtClean="0">
              <a:solidFill>
                <a:srgbClr val="FF0000"/>
              </a:solidFill>
              <a:latin typeface="Bank Gothic"/>
              <a:ea typeface="新細明體" charset="-120"/>
              <a:cs typeface="Bank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7430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3074" name="Picture 2" descr="D:\1-專案\Z77_campaign\7_Series_Features_Part3\Virtu_MVP\Virtu_MV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04" y="1832361"/>
            <a:ext cx="6072230" cy="3096837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436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6" name="Picture 5" descr="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36" y="3284984"/>
            <a:ext cx="4284592" cy="3379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44488" y="908720"/>
            <a:ext cx="92890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 Increases gaming frame rates </a:t>
            </a:r>
            <a:r>
              <a:rPr lang="en-US" sz="2800" b="1" dirty="0" smtClean="0">
                <a:solidFill>
                  <a:srgbClr val="FF6600"/>
                </a:solidFill>
                <a:latin typeface="+mn-lt"/>
              </a:rPr>
              <a:t>30-70%</a:t>
            </a:r>
          </a:p>
          <a:p>
            <a:endParaRPr lang="en-US" sz="2800" b="1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 Improves Vsync frame rates – up to </a:t>
            </a:r>
            <a:r>
              <a:rPr lang="en-US" sz="2800" b="1" dirty="0" smtClean="0">
                <a:solidFill>
                  <a:srgbClr val="FF6600"/>
                </a:solidFill>
                <a:latin typeface="+mn-lt"/>
              </a:rPr>
              <a:t>120 FPS </a:t>
            </a:r>
            <a:endParaRPr lang="en-US" sz="2800" b="1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endParaRPr lang="en-US" sz="2800" b="1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Sharpens visual quality </a:t>
            </a:r>
            <a:r>
              <a:rPr lang="en-US" sz="2800" b="1" dirty="0">
                <a:solidFill>
                  <a:srgbClr val="FF6600"/>
                </a:solidFill>
                <a:latin typeface="+mn-lt"/>
              </a:rPr>
              <a:t>without tearing</a:t>
            </a:r>
          </a:p>
        </p:txBody>
      </p:sp>
      <p:sp>
        <p:nvSpPr>
          <p:cNvPr id="9" name="矩形 8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2" name="Picture 2" descr="D:\1-專案\Z77_campaign\7_Series_Features_Part3\Virtu_MVP\Virtu_MVP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3933056"/>
            <a:ext cx="4377924" cy="22327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9274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latin typeface="Calibri" pitchFamily="34" charset="0"/>
            </a:endParaRPr>
          </a:p>
        </p:txBody>
      </p:sp>
      <p:pic>
        <p:nvPicPr>
          <p:cNvPr id="4099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14314"/>
            <a:ext cx="214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85753" y="642938"/>
            <a:ext cx="53101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3600" b="1" dirty="0" smtClean="0">
                <a:solidFill>
                  <a:srgbClr val="E79033"/>
                </a:solidFill>
                <a:latin typeface="Calibri" pitchFamily="34" charset="0"/>
              </a:rPr>
              <a:t>Lucid </a:t>
            </a:r>
            <a:r>
              <a:rPr lang="en-US" altLang="zh-TW" sz="3600" b="1" dirty="0" err="1" smtClean="0">
                <a:solidFill>
                  <a:srgbClr val="E79033"/>
                </a:solidFill>
                <a:latin typeface="Calibri" pitchFamily="34" charset="0"/>
              </a:rPr>
              <a:t>HyperPerformance</a:t>
            </a:r>
            <a:endParaRPr lang="en-US" altLang="zh-TW" sz="3600" b="1" dirty="0">
              <a:solidFill>
                <a:srgbClr val="E79033"/>
              </a:solidFill>
              <a:latin typeface="Calibri" pitchFamily="34" charset="0"/>
            </a:endParaRPr>
          </a:p>
        </p:txBody>
      </p:sp>
      <p:sp>
        <p:nvSpPr>
          <p:cNvPr id="4110" name="文字方塊 4"/>
          <p:cNvSpPr txBox="1">
            <a:spLocks noChangeArrowheads="1"/>
          </p:cNvSpPr>
          <p:nvPr/>
        </p:nvSpPr>
        <p:spPr bwMode="auto">
          <a:xfrm>
            <a:off x="8024548" y="6457951"/>
            <a:ext cx="2858294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400" i="1">
                <a:solidFill>
                  <a:schemeClr val="bg1"/>
                </a:solidFill>
                <a:latin typeface="Calibri" pitchFamily="34" charset="0"/>
              </a:rPr>
              <a:t>3D Mark 11 Extreme</a:t>
            </a:r>
            <a:endParaRPr kumimoji="1" lang="zh-TW" altLang="en-US" sz="1400" i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112" name="Picture 2" descr="D:\1-專案\Z77_campaign\7_Series_Features_Part3\Virtu_MVP\Virtu_MVP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85" y="71439"/>
            <a:ext cx="2380192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矩形 1"/>
          <p:cNvSpPr>
            <a:spLocks noChangeArrowheads="1"/>
          </p:cNvSpPr>
          <p:nvPr/>
        </p:nvSpPr>
        <p:spPr bwMode="auto">
          <a:xfrm>
            <a:off x="380968" y="1445875"/>
            <a:ext cx="731599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Calibri" pitchFamily="34" charset="0"/>
              </a:rPr>
              <a:t>Lucid </a:t>
            </a:r>
            <a:r>
              <a:rPr lang="en-US" altLang="zh-TW" b="1" dirty="0" err="1">
                <a:solidFill>
                  <a:schemeClr val="bg1"/>
                </a:solidFill>
                <a:latin typeface="Calibri" pitchFamily="34" charset="0"/>
              </a:rPr>
              <a:t>Virtu</a:t>
            </a:r>
            <a:r>
              <a:rPr lang="en-US" altLang="zh-TW" b="1" dirty="0">
                <a:solidFill>
                  <a:schemeClr val="bg1"/>
                </a:solidFill>
                <a:latin typeface="Calibri" pitchFamily="34" charset="0"/>
              </a:rPr>
              <a:t> Combines Intel </a:t>
            </a:r>
            <a:r>
              <a:rPr lang="en-US" altLang="zh-TW" b="1" dirty="0" err="1" smtClean="0">
                <a:solidFill>
                  <a:schemeClr val="bg1"/>
                </a:solidFill>
                <a:latin typeface="Calibri" pitchFamily="34" charset="0"/>
              </a:rPr>
              <a:t>iGPUs</a:t>
            </a:r>
            <a:r>
              <a:rPr lang="en-US" altLang="zh-TW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Calibri" pitchFamily="34" charset="0"/>
              </a:rPr>
              <a:t>with Discrete </a:t>
            </a:r>
            <a:r>
              <a:rPr lang="en-US" altLang="zh-TW" b="1" dirty="0" smtClean="0">
                <a:solidFill>
                  <a:schemeClr val="bg1"/>
                </a:solidFill>
                <a:latin typeface="Calibri" pitchFamily="34" charset="0"/>
              </a:rPr>
              <a:t>Card’s GPUs for added performance boost</a:t>
            </a:r>
            <a:endParaRPr lang="en-US" altLang="zh-TW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9" name="圖片 46" descr="Virtu-MVP-low-rez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44" y="2786058"/>
            <a:ext cx="1961040" cy="1071570"/>
          </a:xfrm>
          <a:prstGeom prst="rect">
            <a:avLst/>
          </a:prstGeom>
        </p:spPr>
      </p:pic>
      <p:pic>
        <p:nvPicPr>
          <p:cNvPr id="20" name="圖片 5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2" y="2571744"/>
            <a:ext cx="1762302" cy="1397980"/>
          </a:xfrm>
          <a:prstGeom prst="rect">
            <a:avLst/>
          </a:prstGeom>
        </p:spPr>
      </p:pic>
      <p:sp>
        <p:nvSpPr>
          <p:cNvPr id="21" name="十字形擴展 58"/>
          <p:cNvSpPr/>
          <p:nvPr/>
        </p:nvSpPr>
        <p:spPr>
          <a:xfrm>
            <a:off x="6381760" y="3071810"/>
            <a:ext cx="914400" cy="9144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文字方塊 59"/>
          <p:cNvSpPr txBox="1"/>
          <p:nvPr/>
        </p:nvSpPr>
        <p:spPr>
          <a:xfrm>
            <a:off x="4667248" y="4143380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dirty="0" smtClean="0">
                <a:solidFill>
                  <a:schemeClr val="bg1"/>
                </a:solidFill>
                <a:latin typeface="+mn-lt"/>
              </a:rPr>
              <a:t>Intel HD </a:t>
            </a:r>
          </a:p>
          <a:p>
            <a:r>
              <a:rPr kumimoji="1" lang="en-US" altLang="zh-TW" sz="1400" dirty="0" smtClean="0">
                <a:solidFill>
                  <a:schemeClr val="bg1"/>
                </a:solidFill>
                <a:latin typeface="+mn-lt"/>
              </a:rPr>
              <a:t>Graphics</a:t>
            </a:r>
            <a:endParaRPr kumimoji="1" lang="zh-TW" alt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文字方塊 60"/>
          <p:cNvSpPr txBox="1"/>
          <p:nvPr/>
        </p:nvSpPr>
        <p:spPr>
          <a:xfrm>
            <a:off x="4452934" y="4857760"/>
            <a:ext cx="250033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Up to </a:t>
            </a:r>
            <a:r>
              <a:rPr lang="en-US" altLang="zh-TW" sz="4000" b="1" i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55</a:t>
            </a:r>
            <a:r>
              <a:rPr kumimoji="1" lang="en-US" altLang="zh-TW" sz="4000" b="1" i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% </a:t>
            </a:r>
            <a:r>
              <a:rPr kumimoji="1" lang="en-US" altLang="zh-TW" sz="1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Performance BOOST !</a:t>
            </a:r>
            <a:endParaRPr kumimoji="1" lang="zh-TW" altLang="en-US" sz="1800" b="1" i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24" name="TextBox 17"/>
          <p:cNvSpPr txBox="1"/>
          <p:nvPr/>
        </p:nvSpPr>
        <p:spPr>
          <a:xfrm>
            <a:off x="238092" y="4071942"/>
            <a:ext cx="1938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+mn-lt"/>
              </a:rPr>
              <a:t>GIGABYTE Z77 series  motherboard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5" name="Picture 5" descr="\\gbtfile\U\U1\Gmanual\Photos_Logos\Products_Photos\_MB\MB_P4\P4-ATi\for_PM\G1-Sniper 3\Front\sG1-Sniper 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3897" y="2261316"/>
            <a:ext cx="1592265" cy="178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十字形擴展 25"/>
          <p:cNvSpPr/>
          <p:nvPr/>
        </p:nvSpPr>
        <p:spPr>
          <a:xfrm>
            <a:off x="2666984" y="3000372"/>
            <a:ext cx="914400" cy="9144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" name="等於 26"/>
          <p:cNvSpPr/>
          <p:nvPr/>
        </p:nvSpPr>
        <p:spPr>
          <a:xfrm>
            <a:off x="3381364" y="5072074"/>
            <a:ext cx="571504" cy="857256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9" name="文字方塊 28"/>
          <p:cNvSpPr txBox="1"/>
          <p:nvPr/>
        </p:nvSpPr>
        <p:spPr>
          <a:xfrm rot="19698566">
            <a:off x="6528206" y="5414202"/>
            <a:ext cx="2012444" cy="584775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rgbClr val="FF0000"/>
                </a:solidFill>
                <a:latin typeface="Segoe UI Light" pitchFamily="34" charset="0"/>
              </a:rPr>
              <a:t>NDA only</a:t>
            </a:r>
            <a:endParaRPr lang="zh-TW" altLang="en-US" sz="3200" dirty="0">
              <a:solidFill>
                <a:srgbClr val="FF0000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30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latin typeface="Calibri" pitchFamily="34" charset="0"/>
            </a:endParaRPr>
          </a:p>
        </p:txBody>
      </p:sp>
      <p:pic>
        <p:nvPicPr>
          <p:cNvPr id="3075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14314"/>
            <a:ext cx="214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6" name="圖表 1"/>
          <p:cNvGraphicFramePr>
            <a:graphicFrameLocks/>
          </p:cNvGraphicFramePr>
          <p:nvPr/>
        </p:nvGraphicFramePr>
        <p:xfrm>
          <a:off x="153062" y="1600200"/>
          <a:ext cx="29718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r:id="rId6" imgW="2743438" imgH="4724809" progId="Excel.Sheet.8">
                  <p:embed/>
                </p:oleObj>
              </mc:Choice>
              <mc:Fallback>
                <p:oleObj r:id="rId6" imgW="2743438" imgH="4724809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062" y="1600200"/>
                        <a:ext cx="2971800" cy="472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圖表 26"/>
          <p:cNvGraphicFramePr>
            <a:graphicFrameLocks/>
          </p:cNvGraphicFramePr>
          <p:nvPr/>
        </p:nvGraphicFramePr>
        <p:xfrm>
          <a:off x="3159258" y="1600200"/>
          <a:ext cx="2937404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r:id="rId9" imgW="2712955" imgH="4724809" progId="Excel.Sheet.8">
                  <p:embed/>
                </p:oleObj>
              </mc:Choice>
              <mc:Fallback>
                <p:oleObj r:id="rId9" imgW="2712955" imgH="4724809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258" y="1600200"/>
                        <a:ext cx="2937404" cy="472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圖表 28"/>
          <p:cNvGraphicFramePr>
            <a:graphicFrameLocks/>
          </p:cNvGraphicFramePr>
          <p:nvPr/>
        </p:nvGraphicFramePr>
        <p:xfrm>
          <a:off x="6172333" y="1600201"/>
          <a:ext cx="3733667" cy="482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r:id="rId12" imgW="3444539" imgH="4828450" progId="Excel.Sheet.8">
                  <p:embed/>
                </p:oleObj>
              </mc:Choice>
              <mc:Fallback>
                <p:oleObj r:id="rId12" imgW="3444539" imgH="482845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333" y="1600201"/>
                        <a:ext cx="3733667" cy="4829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字方塊 10"/>
          <p:cNvSpPr txBox="1"/>
          <p:nvPr/>
        </p:nvSpPr>
        <p:spPr>
          <a:xfrm rot="1400673">
            <a:off x="917325" y="1840799"/>
            <a:ext cx="2085827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TW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45.3% Boost</a:t>
            </a:r>
          </a:p>
        </p:txBody>
      </p:sp>
      <p:sp>
        <p:nvSpPr>
          <p:cNvPr id="3080" name="文字方塊 11"/>
          <p:cNvSpPr txBox="1">
            <a:spLocks noChangeArrowheads="1"/>
          </p:cNvSpPr>
          <p:nvPr/>
        </p:nvSpPr>
        <p:spPr bwMode="auto">
          <a:xfrm rot="-5400000">
            <a:off x="1336102" y="3834397"/>
            <a:ext cx="11801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TW" sz="1600">
                <a:latin typeface="Calibri" pitchFamily="34" charset="0"/>
              </a:rPr>
              <a:t>AMD R6950</a:t>
            </a:r>
            <a:endParaRPr kumimoji="1" lang="zh-TW" altLang="en-US" sz="1600">
              <a:latin typeface="Calibri" pitchFamily="34" charset="0"/>
            </a:endParaRPr>
          </a:p>
        </p:txBody>
      </p:sp>
      <p:sp>
        <p:nvSpPr>
          <p:cNvPr id="3081" name="文字方塊 12"/>
          <p:cNvSpPr txBox="1">
            <a:spLocks noChangeArrowheads="1"/>
          </p:cNvSpPr>
          <p:nvPr/>
        </p:nvSpPr>
        <p:spPr bwMode="auto">
          <a:xfrm rot="-5400000">
            <a:off x="1039835" y="3724067"/>
            <a:ext cx="27357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TW" sz="1600">
                <a:latin typeface="Calibri" pitchFamily="34" charset="0"/>
              </a:rPr>
              <a:t>GIGABYTE  Z77 + MVP + R6950</a:t>
            </a:r>
            <a:endParaRPr kumimoji="1" lang="zh-TW" altLang="en-US" sz="1600">
              <a:latin typeface="Calibri" pitchFamily="34" charset="0"/>
            </a:endParaRPr>
          </a:p>
        </p:txBody>
      </p:sp>
      <p:sp>
        <p:nvSpPr>
          <p:cNvPr id="3082" name="文字方塊 38"/>
          <p:cNvSpPr txBox="1">
            <a:spLocks noChangeArrowheads="1"/>
          </p:cNvSpPr>
          <p:nvPr/>
        </p:nvSpPr>
        <p:spPr bwMode="auto">
          <a:xfrm rot="-5400000">
            <a:off x="4379273" y="3980448"/>
            <a:ext cx="11801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TW" sz="1600">
                <a:latin typeface="Calibri" pitchFamily="34" charset="0"/>
              </a:rPr>
              <a:t>AMD R6950</a:t>
            </a:r>
            <a:endParaRPr kumimoji="1" lang="zh-TW" altLang="en-US" sz="1600">
              <a:latin typeface="Calibri" pitchFamily="34" charset="0"/>
            </a:endParaRPr>
          </a:p>
        </p:txBody>
      </p:sp>
      <p:sp>
        <p:nvSpPr>
          <p:cNvPr id="3083" name="文字方塊 41"/>
          <p:cNvSpPr txBox="1">
            <a:spLocks noChangeArrowheads="1"/>
          </p:cNvSpPr>
          <p:nvPr/>
        </p:nvSpPr>
        <p:spPr bwMode="auto">
          <a:xfrm rot="-5400000">
            <a:off x="8461198" y="4124911"/>
            <a:ext cx="11801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TW" sz="1600">
                <a:latin typeface="Calibri" pitchFamily="34" charset="0"/>
              </a:rPr>
              <a:t>AMD R6950</a:t>
            </a:r>
            <a:endParaRPr kumimoji="1" lang="zh-TW" altLang="en-US" sz="1600">
              <a:latin typeface="Calibri" pitchFamily="34" charset="0"/>
            </a:endParaRPr>
          </a:p>
        </p:txBody>
      </p:sp>
      <p:sp>
        <p:nvSpPr>
          <p:cNvPr id="15" name="文字方塊 43"/>
          <p:cNvSpPr txBox="1"/>
          <p:nvPr/>
        </p:nvSpPr>
        <p:spPr>
          <a:xfrm rot="1400673">
            <a:off x="4000369" y="1764599"/>
            <a:ext cx="2085827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TW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55.2% Boost</a:t>
            </a:r>
          </a:p>
        </p:txBody>
      </p:sp>
      <p:sp>
        <p:nvSpPr>
          <p:cNvPr id="16" name="文字方塊 44"/>
          <p:cNvSpPr txBox="1"/>
          <p:nvPr/>
        </p:nvSpPr>
        <p:spPr>
          <a:xfrm rot="1400673">
            <a:off x="6556124" y="3212399"/>
            <a:ext cx="2085827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TW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48.4% Boost</a:t>
            </a:r>
          </a:p>
        </p:txBody>
      </p:sp>
      <p:sp>
        <p:nvSpPr>
          <p:cNvPr id="17" name="文字方塊 45"/>
          <p:cNvSpPr txBox="1"/>
          <p:nvPr/>
        </p:nvSpPr>
        <p:spPr>
          <a:xfrm rot="1400673">
            <a:off x="7817253" y="2069400"/>
            <a:ext cx="2085827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TW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49.6% Boost</a:t>
            </a:r>
          </a:p>
        </p:txBody>
      </p:sp>
      <p:sp>
        <p:nvSpPr>
          <p:cNvPr id="3087" name="文字方塊 29"/>
          <p:cNvSpPr txBox="1">
            <a:spLocks noChangeArrowheads="1"/>
          </p:cNvSpPr>
          <p:nvPr/>
        </p:nvSpPr>
        <p:spPr bwMode="auto">
          <a:xfrm rot="-5400000">
            <a:off x="4025393" y="3785980"/>
            <a:ext cx="27357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TW" sz="1600">
                <a:latin typeface="Calibri" pitchFamily="34" charset="0"/>
              </a:rPr>
              <a:t>GIGABYTE  Z77 + MVP + R6950</a:t>
            </a:r>
            <a:endParaRPr kumimoji="1" lang="zh-TW" altLang="en-US" sz="1600">
              <a:latin typeface="Calibri" pitchFamily="34" charset="0"/>
            </a:endParaRPr>
          </a:p>
        </p:txBody>
      </p:sp>
      <p:sp>
        <p:nvSpPr>
          <p:cNvPr id="3088" name="文字方塊 30"/>
          <p:cNvSpPr txBox="1">
            <a:spLocks noChangeArrowheads="1"/>
          </p:cNvSpPr>
          <p:nvPr/>
        </p:nvSpPr>
        <p:spPr bwMode="auto">
          <a:xfrm rot="-5400000">
            <a:off x="7987794" y="3860591"/>
            <a:ext cx="27357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TW" sz="1600">
                <a:latin typeface="Calibri" pitchFamily="34" charset="0"/>
              </a:rPr>
              <a:t>GIGABYTE  Z77 + MVP + R6950</a:t>
            </a:r>
            <a:endParaRPr kumimoji="1" lang="zh-TW" altLang="en-US" sz="1600">
              <a:latin typeface="Calibri" pitchFamily="34" charset="0"/>
            </a:endParaRPr>
          </a:p>
        </p:txBody>
      </p:sp>
      <p:sp>
        <p:nvSpPr>
          <p:cNvPr id="3089" name="TextBox 24"/>
          <p:cNvSpPr txBox="1">
            <a:spLocks noChangeArrowheads="1"/>
          </p:cNvSpPr>
          <p:nvPr/>
        </p:nvSpPr>
        <p:spPr bwMode="auto">
          <a:xfrm>
            <a:off x="285753" y="642918"/>
            <a:ext cx="5953131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700" b="1" dirty="0">
                <a:solidFill>
                  <a:schemeClr val="bg1"/>
                </a:solidFill>
                <a:latin typeface="Calibri" pitchFamily="34" charset="0"/>
              </a:rPr>
              <a:t>World’s 1</a:t>
            </a:r>
            <a:r>
              <a:rPr lang="en-US" altLang="zh-TW" sz="2700" b="1" baseline="30000" dirty="0">
                <a:solidFill>
                  <a:schemeClr val="bg1"/>
                </a:solidFill>
                <a:latin typeface="Calibri" pitchFamily="34" charset="0"/>
              </a:rPr>
              <a:t>st</a:t>
            </a:r>
            <a:r>
              <a:rPr lang="en-US" altLang="zh-TW" sz="2700" b="1" dirty="0">
                <a:solidFill>
                  <a:schemeClr val="bg1"/>
                </a:solidFill>
                <a:latin typeface="Calibri" pitchFamily="34" charset="0"/>
              </a:rPr>
              <a:t> IGP Boost: </a:t>
            </a:r>
            <a:r>
              <a:rPr lang="en-US" altLang="zh-TW" sz="2700" b="1" dirty="0" err="1">
                <a:solidFill>
                  <a:schemeClr val="bg1"/>
                </a:solidFill>
                <a:latin typeface="Calibri" pitchFamily="34" charset="0"/>
              </a:rPr>
              <a:t>HyperFormance</a:t>
            </a:r>
            <a:endParaRPr lang="en-US" altLang="zh-TW" sz="27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90" name="文字方塊 13"/>
          <p:cNvSpPr txBox="1">
            <a:spLocks noChangeArrowheads="1"/>
          </p:cNvSpPr>
          <p:nvPr/>
        </p:nvSpPr>
        <p:spPr bwMode="auto">
          <a:xfrm>
            <a:off x="8525008" y="6367464"/>
            <a:ext cx="138099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US" altLang="zh-TW" sz="1200">
                <a:latin typeface="Calibri" pitchFamily="34" charset="0"/>
              </a:rPr>
              <a:t>DirectX</a:t>
            </a:r>
            <a:r>
              <a:rPr kumimoji="1" lang="en-US" altLang="zh-TW" sz="1200" baseline="30000">
                <a:latin typeface="Calibri" pitchFamily="34" charset="0"/>
              </a:rPr>
              <a:t>®</a:t>
            </a:r>
            <a:r>
              <a:rPr kumimoji="1" lang="en-US" altLang="zh-TW" sz="1200">
                <a:latin typeface="Calibri" pitchFamily="34" charset="0"/>
              </a:rPr>
              <a:t> 9</a:t>
            </a:r>
          </a:p>
        </p:txBody>
      </p:sp>
      <p:sp>
        <p:nvSpPr>
          <p:cNvPr id="3091" name="文字方塊 13"/>
          <p:cNvSpPr txBox="1">
            <a:spLocks noChangeArrowheads="1"/>
          </p:cNvSpPr>
          <p:nvPr/>
        </p:nvSpPr>
        <p:spPr bwMode="auto">
          <a:xfrm>
            <a:off x="1595967" y="6367464"/>
            <a:ext cx="114194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US" altLang="zh-TW" sz="1200">
                <a:latin typeface="Calibri" pitchFamily="34" charset="0"/>
              </a:rPr>
              <a:t>DirectX</a:t>
            </a:r>
            <a:r>
              <a:rPr kumimoji="1" lang="en-US" altLang="zh-TW" sz="1200" baseline="30000">
                <a:latin typeface="Calibri" pitchFamily="34" charset="0"/>
              </a:rPr>
              <a:t>®</a:t>
            </a:r>
            <a:r>
              <a:rPr kumimoji="1" lang="en-US" altLang="zh-TW" sz="1200">
                <a:latin typeface="Calibri" pitchFamily="34" charset="0"/>
              </a:rPr>
              <a:t> </a:t>
            </a:r>
            <a:r>
              <a:rPr lang="en-US" altLang="zh-TW" sz="1200">
                <a:latin typeface="Calibri" pitchFamily="34" charset="0"/>
              </a:rPr>
              <a:t>11</a:t>
            </a:r>
            <a:endParaRPr kumimoji="1" lang="en-US" altLang="zh-TW" sz="1200">
              <a:latin typeface="Calibri" pitchFamily="34" charset="0"/>
            </a:endParaRPr>
          </a:p>
        </p:txBody>
      </p:sp>
      <p:sp>
        <p:nvSpPr>
          <p:cNvPr id="3092" name="文字方塊 13"/>
          <p:cNvSpPr txBox="1">
            <a:spLocks noChangeArrowheads="1"/>
          </p:cNvSpPr>
          <p:nvPr/>
        </p:nvSpPr>
        <p:spPr bwMode="auto">
          <a:xfrm>
            <a:off x="7025349" y="6357938"/>
            <a:ext cx="114194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US" altLang="zh-TW" sz="1200">
                <a:latin typeface="Calibri" pitchFamily="34" charset="0"/>
              </a:rPr>
              <a:t>DirectX</a:t>
            </a:r>
            <a:r>
              <a:rPr kumimoji="1" lang="en-US" altLang="zh-TW" sz="1200" baseline="30000">
                <a:latin typeface="Calibri" pitchFamily="34" charset="0"/>
              </a:rPr>
              <a:t>®</a:t>
            </a:r>
            <a:r>
              <a:rPr kumimoji="1" lang="en-US" altLang="zh-TW" sz="1200">
                <a:latin typeface="Calibri" pitchFamily="34" charset="0"/>
              </a:rPr>
              <a:t> </a:t>
            </a:r>
            <a:r>
              <a:rPr lang="en-US" altLang="zh-TW" sz="1200">
                <a:latin typeface="Calibri" pitchFamily="34" charset="0"/>
              </a:rPr>
              <a:t>11</a:t>
            </a:r>
            <a:endParaRPr kumimoji="1" lang="en-US" altLang="zh-TW" sz="1200">
              <a:latin typeface="Calibri" pitchFamily="34" charset="0"/>
            </a:endParaRPr>
          </a:p>
        </p:txBody>
      </p:sp>
      <p:sp>
        <p:nvSpPr>
          <p:cNvPr id="3093" name="文字方塊 13"/>
          <p:cNvSpPr txBox="1">
            <a:spLocks noChangeArrowheads="1"/>
          </p:cNvSpPr>
          <p:nvPr/>
        </p:nvSpPr>
        <p:spPr bwMode="auto">
          <a:xfrm>
            <a:off x="4524772" y="6357938"/>
            <a:ext cx="19519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US" altLang="zh-TW" sz="1200">
                <a:latin typeface="Calibri" pitchFamily="34" charset="0"/>
              </a:rPr>
              <a:t>DirectX</a:t>
            </a:r>
            <a:r>
              <a:rPr kumimoji="1" lang="en-US" altLang="zh-TW" sz="1200" baseline="30000">
                <a:latin typeface="Calibri" pitchFamily="34" charset="0"/>
              </a:rPr>
              <a:t>®</a:t>
            </a:r>
            <a:r>
              <a:rPr kumimoji="1" lang="en-US" altLang="zh-TW" sz="1200">
                <a:latin typeface="Calibri" pitchFamily="34" charset="0"/>
              </a:rPr>
              <a:t> </a:t>
            </a:r>
            <a:r>
              <a:rPr lang="en-US" altLang="zh-TW" sz="1200">
                <a:latin typeface="Calibri" pitchFamily="34" charset="0"/>
              </a:rPr>
              <a:t>10</a:t>
            </a:r>
            <a:endParaRPr kumimoji="1" lang="en-US" altLang="zh-TW" sz="1200">
              <a:latin typeface="Calibri" pitchFamily="34" charset="0"/>
            </a:endParaRPr>
          </a:p>
        </p:txBody>
      </p:sp>
      <p:sp>
        <p:nvSpPr>
          <p:cNvPr id="30" name="文字方塊 14"/>
          <p:cNvSpPr txBox="1"/>
          <p:nvPr/>
        </p:nvSpPr>
        <p:spPr>
          <a:xfrm>
            <a:off x="0" y="6604000"/>
            <a:ext cx="3347391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kumimoji="1" lang="en-US" altLang="zh-TW" sz="1000" i="1">
                <a:solidFill>
                  <a:schemeClr val="bg1"/>
                </a:solidFill>
                <a:latin typeface="Calibri" pitchFamily="34" charset="0"/>
              </a:rPr>
              <a:t>Test equip : Intel IVB 3.2G/Z77X-UD3/DDR3 1333/Win7 64Bit</a:t>
            </a:r>
            <a:endParaRPr kumimoji="1" lang="zh-TW" altLang="en-US" sz="1000" i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095" name="Picture 2" descr="D:\1-專案\Z77_campaign\7_Series_Features_Part3\Virtu_MVP\Virtu_MVP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85" y="71439"/>
            <a:ext cx="2380192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矩形 23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4201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latin typeface="Calibri" pitchFamily="34" charset="0"/>
            </a:endParaRPr>
          </a:p>
        </p:txBody>
      </p:sp>
      <p:pic>
        <p:nvPicPr>
          <p:cNvPr id="4099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14314"/>
            <a:ext cx="214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85753" y="642938"/>
            <a:ext cx="5310189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700" b="1" dirty="0">
                <a:solidFill>
                  <a:schemeClr val="bg1"/>
                </a:solidFill>
                <a:latin typeface="Calibri" pitchFamily="34" charset="0"/>
              </a:rPr>
              <a:t>Free Upgrade for your Graphics</a:t>
            </a:r>
          </a:p>
        </p:txBody>
      </p:sp>
      <p:graphicFrame>
        <p:nvGraphicFramePr>
          <p:cNvPr id="4101" name="圖表 1"/>
          <p:cNvGraphicFramePr>
            <a:graphicFrameLocks/>
          </p:cNvGraphicFramePr>
          <p:nvPr/>
        </p:nvGraphicFramePr>
        <p:xfrm>
          <a:off x="153062" y="1862138"/>
          <a:ext cx="9752938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r:id="rId6" imgW="9004572" imgH="4499238" progId="Excel.Sheet.8">
                  <p:embed/>
                </p:oleObj>
              </mc:Choice>
              <mc:Fallback>
                <p:oleObj r:id="rId6" imgW="9004572" imgH="4499238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062" y="1862138"/>
                        <a:ext cx="9752938" cy="449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文字方塊 24"/>
          <p:cNvSpPr txBox="1">
            <a:spLocks noChangeArrowheads="1"/>
          </p:cNvSpPr>
          <p:nvPr/>
        </p:nvSpPr>
        <p:spPr bwMode="auto">
          <a:xfrm>
            <a:off x="381794" y="2852739"/>
            <a:ext cx="11288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TW" sz="1400">
                <a:solidFill>
                  <a:schemeClr val="bg1"/>
                </a:solidFill>
              </a:rPr>
              <a:t>AMD R7950</a:t>
            </a:r>
          </a:p>
        </p:txBody>
      </p:sp>
      <p:sp>
        <p:nvSpPr>
          <p:cNvPr id="4103" name="文字方塊 25"/>
          <p:cNvSpPr txBox="1">
            <a:spLocks noChangeArrowheads="1"/>
          </p:cNvSpPr>
          <p:nvPr/>
        </p:nvSpPr>
        <p:spPr bwMode="auto">
          <a:xfrm>
            <a:off x="381794" y="2116139"/>
            <a:ext cx="11288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TW" sz="1400">
                <a:solidFill>
                  <a:schemeClr val="bg1"/>
                </a:solidFill>
              </a:rPr>
              <a:t>AMD R7970</a:t>
            </a:r>
            <a:endParaRPr kumimoji="1" lang="zh-TW" altLang="en-US" sz="1400">
              <a:solidFill>
                <a:schemeClr val="bg1"/>
              </a:solidFill>
            </a:endParaRPr>
          </a:p>
        </p:txBody>
      </p:sp>
      <p:sp>
        <p:nvSpPr>
          <p:cNvPr id="11" name="文字方塊 6"/>
          <p:cNvSpPr txBox="1"/>
          <p:nvPr/>
        </p:nvSpPr>
        <p:spPr>
          <a:xfrm>
            <a:off x="6381760" y="2214554"/>
            <a:ext cx="16065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TW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USD $599</a:t>
            </a:r>
            <a:endParaRPr kumimoji="1" lang="zh-TW" alt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2" name="文字方塊 27"/>
          <p:cNvSpPr txBox="1"/>
          <p:nvPr/>
        </p:nvSpPr>
        <p:spPr>
          <a:xfrm>
            <a:off x="5095876" y="2928934"/>
            <a:ext cx="16065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TW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USD $499</a:t>
            </a:r>
            <a:endParaRPr kumimoji="1" lang="zh-TW" alt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3" name="文字方塊 29"/>
          <p:cNvSpPr txBox="1"/>
          <p:nvPr/>
        </p:nvSpPr>
        <p:spPr>
          <a:xfrm>
            <a:off x="3809992" y="4429132"/>
            <a:ext cx="16065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TW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USD $239</a:t>
            </a:r>
            <a:endParaRPr kumimoji="1" lang="zh-TW" alt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5" name="文字方塊 15"/>
          <p:cNvSpPr txBox="1"/>
          <p:nvPr/>
        </p:nvSpPr>
        <p:spPr>
          <a:xfrm>
            <a:off x="7167579" y="1214424"/>
            <a:ext cx="2625834" cy="120032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TW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Performance between 7970~7950</a:t>
            </a:r>
            <a:endParaRPr kumimoji="1" lang="zh-TW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6" name="弧形向上箭號 8"/>
          <p:cNvSpPr/>
          <p:nvPr/>
        </p:nvSpPr>
        <p:spPr>
          <a:xfrm rot="16200000">
            <a:off x="8338873" y="3018896"/>
            <a:ext cx="1104900" cy="839258"/>
          </a:xfrm>
          <a:prstGeom prst="curvedUpArrow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4109" name="文字方塊 18"/>
          <p:cNvSpPr txBox="1">
            <a:spLocks noChangeArrowheads="1"/>
          </p:cNvSpPr>
          <p:nvPr/>
        </p:nvSpPr>
        <p:spPr bwMode="auto">
          <a:xfrm>
            <a:off x="381794" y="3614739"/>
            <a:ext cx="27235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TW" sz="1400">
                <a:solidFill>
                  <a:srgbClr val="FFFFFF"/>
                </a:solidFill>
              </a:rPr>
              <a:t>GIGABYTE  Z77 + MVP + R6950</a:t>
            </a:r>
            <a:endParaRPr kumimoji="1" lang="zh-TW" altLang="en-US" sz="1400">
              <a:solidFill>
                <a:srgbClr val="FFFFFF"/>
              </a:solidFill>
            </a:endParaRPr>
          </a:p>
        </p:txBody>
      </p:sp>
      <p:sp>
        <p:nvSpPr>
          <p:cNvPr id="4110" name="文字方塊 4"/>
          <p:cNvSpPr txBox="1">
            <a:spLocks noChangeArrowheads="1"/>
          </p:cNvSpPr>
          <p:nvPr/>
        </p:nvSpPr>
        <p:spPr bwMode="auto">
          <a:xfrm>
            <a:off x="8024548" y="6457951"/>
            <a:ext cx="2858294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400" i="1">
                <a:solidFill>
                  <a:schemeClr val="bg1"/>
                </a:solidFill>
                <a:latin typeface="Calibri" pitchFamily="34" charset="0"/>
              </a:rPr>
              <a:t>3D Mark 11 Extreme</a:t>
            </a:r>
            <a:endParaRPr kumimoji="1" lang="zh-TW" altLang="en-US" sz="1400" i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111" name="圖片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263" y="5062538"/>
            <a:ext cx="1303602" cy="43180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  <p:pic>
        <p:nvPicPr>
          <p:cNvPr id="4112" name="Picture 2" descr="D:\1-專案\Z77_campaign\7_Series_Features_Part3\Virtu_MVP\Virtu_MVP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85" y="71439"/>
            <a:ext cx="2380192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146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dirty="0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8" name="Picture 2" descr="D:\1-專案\Z77_campaign\7_Series_Features_Part3\Virtu_MVP\Virtu_MVP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4" y="71438"/>
            <a:ext cx="3361741" cy="171448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81034" y="1500174"/>
            <a:ext cx="6500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n-lt"/>
              </a:rPr>
              <a:t>Playing 3D Games above 60 FPS often results in image “tearing”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2406" y="857232"/>
            <a:ext cx="56527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solidFill>
                  <a:srgbClr val="E79033"/>
                </a:solidFill>
                <a:latin typeface="Calibri" pitchFamily="34" charset="0"/>
              </a:defRPr>
            </a:lvl1pPr>
          </a:lstStyle>
          <a:p>
            <a:r>
              <a:rPr lang="en-US" altLang="zh-TW" dirty="0"/>
              <a:t>Lucid Virtual VSync</a:t>
            </a:r>
            <a:endParaRPr lang="en-US" dirty="0"/>
          </a:p>
        </p:txBody>
      </p:sp>
      <p:sp>
        <p:nvSpPr>
          <p:cNvPr id="13" name="矩形 12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5" name="圖片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24" y="2282573"/>
            <a:ext cx="3076106" cy="2460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4" y="2428868"/>
            <a:ext cx="4000528" cy="2250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向右箭號 10"/>
          <p:cNvSpPr/>
          <p:nvPr/>
        </p:nvSpPr>
        <p:spPr>
          <a:xfrm>
            <a:off x="380968" y="3571876"/>
            <a:ext cx="1193156" cy="258027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23" name="向右箭號 30"/>
          <p:cNvSpPr/>
          <p:nvPr/>
        </p:nvSpPr>
        <p:spPr>
          <a:xfrm>
            <a:off x="5381628" y="3000372"/>
            <a:ext cx="971482" cy="212557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pic>
        <p:nvPicPr>
          <p:cNvPr id="25" name="圖片 1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380" y="5214950"/>
            <a:ext cx="3264020" cy="1366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文字方塊 10"/>
          <p:cNvSpPr txBox="1"/>
          <p:nvPr/>
        </p:nvSpPr>
        <p:spPr>
          <a:xfrm>
            <a:off x="309530" y="5286388"/>
            <a:ext cx="5143536" cy="1464231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TW" sz="1600" b="1" dirty="0" smtClean="0"/>
              <a:t>Old solution: </a:t>
            </a:r>
          </a:p>
          <a:p>
            <a:r>
              <a:rPr kumimoji="1" lang="en-US" altLang="zh-TW" sz="1600" dirty="0" smtClean="0"/>
              <a:t>Enable on-game V-Sync setting</a:t>
            </a:r>
          </a:p>
          <a:p>
            <a:endParaRPr kumimoji="1" lang="en-US" altLang="zh-TW" sz="1600" dirty="0" smtClean="0"/>
          </a:p>
          <a:p>
            <a:r>
              <a:rPr kumimoji="1" lang="en-US" altLang="zh-TW" sz="1600" b="1" dirty="0" smtClean="0">
                <a:solidFill>
                  <a:srgbClr val="FF0000"/>
                </a:solidFill>
              </a:rPr>
              <a:t>Problem: </a:t>
            </a:r>
            <a:r>
              <a:rPr kumimoji="1" lang="en-US" altLang="zh-TW" sz="1600" dirty="0" smtClean="0"/>
              <a:t>This </a:t>
            </a:r>
            <a:r>
              <a:rPr kumimoji="1" lang="en-US" altLang="zh-TW" sz="1600" dirty="0" smtClean="0">
                <a:solidFill>
                  <a:schemeClr val="bg1"/>
                </a:solidFill>
              </a:rPr>
              <a:t>Limits all frame rate @ 60FPS, also redu</a:t>
            </a:r>
            <a:r>
              <a:rPr lang="en-US" altLang="zh-TW" sz="1600" dirty="0" smtClean="0">
                <a:solidFill>
                  <a:schemeClr val="bg1"/>
                </a:solidFill>
              </a:rPr>
              <a:t>ce KB+ Mice response time =&gt; LAGS</a:t>
            </a:r>
            <a:endParaRPr kumimoji="1" lang="zh-TW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5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8" name="Picture 2" descr="D:\1-專案\Z77_campaign\7_Series_Features_Part3\Virtu_MVP\Virtu_MVP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4" y="71438"/>
            <a:ext cx="3361741" cy="17144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2406" y="857232"/>
            <a:ext cx="57967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solidFill>
                  <a:srgbClr val="E79033"/>
                </a:solidFill>
                <a:latin typeface="Calibri" pitchFamily="34" charset="0"/>
              </a:defRPr>
            </a:lvl1pPr>
          </a:lstStyle>
          <a:p>
            <a:r>
              <a:rPr lang="en-US" altLang="zh-TW" dirty="0"/>
              <a:t>Lucid Virtual VSync</a:t>
            </a:r>
            <a:endParaRPr lang="en-US" dirty="0"/>
          </a:p>
        </p:txBody>
      </p:sp>
      <p:sp>
        <p:nvSpPr>
          <p:cNvPr id="13" name="矩形 12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矩形 16"/>
          <p:cNvSpPr/>
          <p:nvPr/>
        </p:nvSpPr>
        <p:spPr>
          <a:xfrm>
            <a:off x="5953132" y="3643314"/>
            <a:ext cx="37862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/>
            <a:r>
              <a:rPr lang="en-US" altLang="zh-TW" sz="1600" b="1" i="1" dirty="0" smtClean="0">
                <a:solidFill>
                  <a:srgbClr val="FF0000"/>
                </a:solidFill>
                <a:latin typeface="+mn-lt"/>
              </a:rPr>
              <a:t>Lucid Virtual Vsync Delivers:</a:t>
            </a:r>
          </a:p>
          <a:p>
            <a:pPr marL="171450" indent="-171450">
              <a:buFont typeface="Arial"/>
              <a:buChar char="•"/>
            </a:pPr>
            <a:r>
              <a:rPr lang="en-US" altLang="zh-TW" sz="1200" b="1" i="1" dirty="0" smtClean="0">
                <a:solidFill>
                  <a:schemeClr val="bg1"/>
                </a:solidFill>
                <a:latin typeface="+mn-lt"/>
              </a:rPr>
              <a:t>Enhanced </a:t>
            </a:r>
            <a:r>
              <a:rPr lang="en-US" altLang="zh-TW" sz="1200" b="1" i="1" dirty="0">
                <a:solidFill>
                  <a:schemeClr val="bg1"/>
                </a:solidFill>
                <a:latin typeface="+mn-lt"/>
              </a:rPr>
              <a:t>performance - when system has dGPU and iGPU</a:t>
            </a:r>
          </a:p>
          <a:p>
            <a:pPr marL="171450" indent="-171450">
              <a:buFont typeface="Arial"/>
              <a:buChar char="•"/>
            </a:pPr>
            <a:r>
              <a:rPr lang="en-US" altLang="zh-TW" sz="1200" b="1" i="1" dirty="0">
                <a:solidFill>
                  <a:schemeClr val="bg1"/>
                </a:solidFill>
                <a:latin typeface="+mn-lt"/>
              </a:rPr>
              <a:t>Unlimited frame rates - beyond traditional in-game </a:t>
            </a:r>
            <a:r>
              <a:rPr lang="en-US" altLang="zh-TW" sz="1200" b="1" i="1" dirty="0" smtClean="0">
                <a:solidFill>
                  <a:schemeClr val="bg1"/>
                </a:solidFill>
                <a:latin typeface="+mn-lt"/>
              </a:rPr>
              <a:t>VSync</a:t>
            </a:r>
            <a:endParaRPr lang="en-US" altLang="zh-TW" sz="1200" b="1" i="1" dirty="0">
              <a:solidFill>
                <a:schemeClr val="bg1"/>
              </a:solidFill>
              <a:latin typeface="+mn-lt"/>
            </a:endParaRPr>
          </a:p>
          <a:p>
            <a:pPr marL="171450" indent="-171450">
              <a:buFont typeface="Arial"/>
              <a:buChar char="•"/>
            </a:pPr>
            <a:r>
              <a:rPr lang="en-US" altLang="zh-TW" sz="1200" b="1" i="1" dirty="0">
                <a:solidFill>
                  <a:schemeClr val="bg1"/>
                </a:solidFill>
                <a:latin typeface="+mn-lt"/>
              </a:rPr>
              <a:t>Flawless visual quality without tearing</a:t>
            </a:r>
          </a:p>
          <a:p>
            <a:pPr marL="171450" indent="-171450">
              <a:buFont typeface="Arial"/>
              <a:buChar char="•"/>
            </a:pPr>
            <a:r>
              <a:rPr lang="en-US" altLang="zh-TW" sz="1200" b="1" i="1" dirty="0">
                <a:solidFill>
                  <a:schemeClr val="bg1"/>
                </a:solidFill>
                <a:latin typeface="+mn-lt"/>
              </a:rPr>
              <a:t>Up to 250% better responsiveness vs. standard </a:t>
            </a:r>
            <a:r>
              <a:rPr lang="en-US" altLang="zh-TW" sz="1200" b="1" i="1" dirty="0" smtClean="0">
                <a:solidFill>
                  <a:schemeClr val="bg1"/>
                </a:solidFill>
                <a:latin typeface="+mn-lt"/>
              </a:rPr>
              <a:t>VSync</a:t>
            </a:r>
            <a:endParaRPr lang="zh-TW" altLang="en-US" sz="1200" b="1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圖片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529" y="3286124"/>
            <a:ext cx="5556557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文字方塊 10"/>
          <p:cNvSpPr txBox="1"/>
          <p:nvPr/>
        </p:nvSpPr>
        <p:spPr>
          <a:xfrm>
            <a:off x="380968" y="1571612"/>
            <a:ext cx="5072098" cy="1191816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TW" sz="1600" b="1" dirty="0" smtClean="0"/>
              <a:t>New solution: </a:t>
            </a:r>
            <a:r>
              <a:rPr kumimoji="1" lang="en-US" altLang="zh-TW" sz="1600" b="1" dirty="0" smtClean="0">
                <a:solidFill>
                  <a:srgbClr val="FF0000"/>
                </a:solidFill>
              </a:rPr>
              <a:t>Lucid Virtual VSync</a:t>
            </a:r>
          </a:p>
          <a:p>
            <a:r>
              <a:rPr kumimoji="1" lang="en-US" altLang="zh-TW" sz="1600" dirty="0" smtClean="0"/>
              <a:t>Lucid’s</a:t>
            </a:r>
            <a:r>
              <a:rPr lang="en-US" altLang="zh-TW" sz="1600" dirty="0" smtClean="0"/>
              <a:t> technology maintains high FPS without tearing effect. Also provides high input device response speed. </a:t>
            </a:r>
            <a:endParaRPr kumimoji="1" lang="zh-TW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564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\\gbtfile\U\U1\Gmanual\Personal_share\Tina\WIFI_pp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66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pic>
        <p:nvPicPr>
          <p:cNvPr id="11267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14313"/>
            <a:ext cx="214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 descr="C:\Documents and Settings\tina.li\桌面\WIFI_Antena_300D_0210 copy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37" y="1052736"/>
            <a:ext cx="4451455" cy="309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2" descr="D:\1-專案\Z77_campaign\New_WiFi\WIFI_CARD_300D_sticker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01" y="4293096"/>
            <a:ext cx="3563938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2"/>
          <p:cNvSpPr txBox="1"/>
          <p:nvPr/>
        </p:nvSpPr>
        <p:spPr>
          <a:xfrm>
            <a:off x="1353612" y="3696642"/>
            <a:ext cx="2447925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3000" b="1" dirty="0">
                <a:solidFill>
                  <a:srgbClr val="0099FF"/>
                </a:solidFill>
                <a:latin typeface="+mj-lt"/>
              </a:rPr>
              <a:t>GC-WB300D</a:t>
            </a:r>
            <a:endParaRPr lang="zh-TW" altLang="en-US" sz="3000" b="1" dirty="0">
              <a:solidFill>
                <a:srgbClr val="0099FF"/>
              </a:solidFill>
              <a:latin typeface="+mj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6" name="Picture 2" descr="C:\Documents and Settings\tina.li\桌面\WIFI_Antena_150_0210 copy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016" y="959520"/>
            <a:ext cx="4607496" cy="265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G:\X79_ad_1024_wocub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8" y="3933056"/>
            <a:ext cx="4071937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文字方塊 17"/>
          <p:cNvSpPr txBox="1"/>
          <p:nvPr/>
        </p:nvSpPr>
        <p:spPr>
          <a:xfrm>
            <a:off x="6321152" y="3721224"/>
            <a:ext cx="2170113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3000" b="1" dirty="0">
                <a:solidFill>
                  <a:srgbClr val="0099FF"/>
                </a:solidFill>
                <a:latin typeface="+mj-lt"/>
              </a:rPr>
              <a:t>GC-WB150</a:t>
            </a:r>
            <a:endParaRPr lang="zh-TW" altLang="en-US" sz="3000" b="1" dirty="0">
              <a:solidFill>
                <a:srgbClr val="0099FF"/>
              </a:solidFill>
              <a:latin typeface="+mj-lt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0" y="5733256"/>
            <a:ext cx="990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4000" b="1" dirty="0">
                <a:solidFill>
                  <a:srgbClr val="0099FF"/>
                </a:solidFill>
                <a:latin typeface="+mn-lt"/>
              </a:rPr>
              <a:t>Bluetooth 4.0 + </a:t>
            </a:r>
            <a:r>
              <a:rPr lang="en-US" altLang="zh-TW" sz="4000" b="1" dirty="0" smtClean="0">
                <a:solidFill>
                  <a:srgbClr val="0099FF"/>
                </a:solidFill>
                <a:latin typeface="+mn-lt"/>
              </a:rPr>
              <a:t>802.11n</a:t>
            </a:r>
            <a:endParaRPr lang="en-US" altLang="zh-TW" sz="4000" b="1" dirty="0">
              <a:solidFill>
                <a:srgbClr val="0099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57688"/>
            <a:ext cx="9137650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9050"/>
            <a:ext cx="912812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7"/>
          <p:cNvGrpSpPr>
            <a:grpSpLocks/>
          </p:cNvGrpSpPr>
          <p:nvPr/>
        </p:nvGrpSpPr>
        <p:grpSpPr bwMode="auto">
          <a:xfrm>
            <a:off x="153988" y="4357688"/>
            <a:ext cx="6734175" cy="714375"/>
            <a:chOff x="357158" y="4429132"/>
            <a:chExt cx="6215106" cy="714380"/>
          </a:xfrm>
        </p:grpSpPr>
        <p:pic>
          <p:nvPicPr>
            <p:cNvPr id="13319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8" y="4429132"/>
              <a:ext cx="6215106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矩形 6"/>
            <p:cNvSpPr/>
            <p:nvPr/>
          </p:nvSpPr>
          <p:spPr>
            <a:xfrm>
              <a:off x="357158" y="4429132"/>
              <a:ext cx="6215106" cy="71438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3318" name="矩形 8"/>
          <p:cNvSpPr>
            <a:spLocks noChangeArrowheads="1"/>
          </p:cNvSpPr>
          <p:nvPr/>
        </p:nvSpPr>
        <p:spPr bwMode="auto">
          <a:xfrm>
            <a:off x="6273800" y="6354763"/>
            <a:ext cx="2717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200"/>
              <a:t>Source:</a:t>
            </a:r>
            <a:r>
              <a:rPr lang="zh-TW" altLang="en-US" sz="1200"/>
              <a:t> </a:t>
            </a:r>
            <a:r>
              <a:rPr lang="en-US" altLang="zh-TW" sz="1200"/>
              <a:t>Apple website</a:t>
            </a:r>
            <a:endParaRPr lang="en-US" altLang="zh-TW" sz="1200">
              <a:hlinkClick r:id="rId6"/>
            </a:endParaRPr>
          </a:p>
          <a:p>
            <a:r>
              <a:rPr lang="en-US" altLang="zh-TW" sz="1200">
                <a:hlinkClick r:id="rId6"/>
              </a:rPr>
              <a:t>http://www.apple.com/iphone/specs.html</a:t>
            </a:r>
            <a:endParaRPr lang="en-US" altLang="zh-TW" sz="1200"/>
          </a:p>
          <a:p>
            <a:endParaRPr lang="zh-TW" altLang="en-US" sz="1200"/>
          </a:p>
        </p:txBody>
      </p:sp>
      <p:sp>
        <p:nvSpPr>
          <p:cNvPr id="9" name="矩形 8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4098" name="Picture 2" descr="D:\1-專案\Z77_campaign\7_Series_Features_Part3\PCIe_Gen3\Designed_For_Gen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4" y="476672"/>
            <a:ext cx="5000660" cy="4000528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241032" y="764704"/>
            <a:ext cx="4104456" cy="2592288"/>
            <a:chOff x="5241032" y="764704"/>
            <a:chExt cx="4104456" cy="2592288"/>
          </a:xfrm>
          <a:effectLst>
            <a:reflection stA="23000" endPos="22000" dist="88900" dir="5400000" sy="-100000" algn="bl" rotWithShape="0"/>
          </a:effectLst>
        </p:grpSpPr>
        <p:sp>
          <p:nvSpPr>
            <p:cNvPr id="7" name="圓角矩形 6"/>
            <p:cNvSpPr/>
            <p:nvPr/>
          </p:nvSpPr>
          <p:spPr>
            <a:xfrm>
              <a:off x="5241032" y="764704"/>
              <a:ext cx="4104456" cy="2592288"/>
            </a:xfrm>
            <a:prstGeom prst="roundRect">
              <a:avLst/>
            </a:prstGeom>
            <a:gradFill flip="none" rotWithShape="1">
              <a:gsLst>
                <a:gs pos="51000">
                  <a:srgbClr val="FF8000"/>
                </a:gs>
                <a:gs pos="49000">
                  <a:srgbClr val="FFFF00"/>
                </a:gs>
                <a:gs pos="0">
                  <a:srgbClr val="FFFF66"/>
                </a:gs>
                <a:gs pos="100000">
                  <a:srgbClr val="FFFF00"/>
                </a:gs>
                <a:gs pos="70000">
                  <a:srgbClr val="FF8000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圓角矩形 7"/>
            <p:cNvSpPr>
              <a:spLocks/>
            </p:cNvSpPr>
            <p:nvPr/>
          </p:nvSpPr>
          <p:spPr>
            <a:xfrm>
              <a:off x="5332091" y="876948"/>
              <a:ext cx="3923999" cy="2376286"/>
            </a:xfrm>
            <a:prstGeom prst="roundRect">
              <a:avLst/>
            </a:prstGeom>
            <a:solidFill>
              <a:srgbClr val="F4F4F6"/>
            </a:solidFill>
            <a:ln w="571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9" name="圓角矩形 8"/>
            <p:cNvSpPr>
              <a:spLocks/>
            </p:cNvSpPr>
            <p:nvPr/>
          </p:nvSpPr>
          <p:spPr>
            <a:xfrm>
              <a:off x="5385048" y="921420"/>
              <a:ext cx="3816424" cy="2268286"/>
            </a:xfrm>
            <a:prstGeom prst="roundRect">
              <a:avLst/>
            </a:prstGeom>
            <a:gradFill flip="none" rotWithShape="1">
              <a:gsLst>
                <a:gs pos="0">
                  <a:srgbClr val="F4F4F6"/>
                </a:gs>
                <a:gs pos="51000">
                  <a:srgbClr val="696A6B"/>
                </a:gs>
                <a:gs pos="49000">
                  <a:srgbClr val="ACADB0"/>
                </a:gs>
                <a:gs pos="100000">
                  <a:schemeClr val="bg1"/>
                </a:gs>
              </a:gsLst>
              <a:lin ang="5400000" scaled="0"/>
              <a:tileRect/>
            </a:gradFill>
            <a:ln w="57150" cmpd="sng">
              <a:solidFill>
                <a:srgbClr val="9B9DA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70000" y1="7014" x2="97222" y2="14027"/>
                          <a14:backgroundMark x1="49778" y1="52715" x2="50667" y2="53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056" y="1137444"/>
              <a:ext cx="3672408" cy="1803560"/>
            </a:xfrm>
            <a:prstGeom prst="rect">
              <a:avLst/>
            </a:prstGeom>
          </p:spPr>
        </p:pic>
      </p:grpSp>
      <p:grpSp>
        <p:nvGrpSpPr>
          <p:cNvPr id="3" name="群組 2"/>
          <p:cNvGrpSpPr/>
          <p:nvPr/>
        </p:nvGrpSpPr>
        <p:grpSpPr>
          <a:xfrm>
            <a:off x="2864768" y="3861048"/>
            <a:ext cx="4104456" cy="2592288"/>
            <a:chOff x="2864768" y="3861048"/>
            <a:chExt cx="4104456" cy="2592288"/>
          </a:xfrm>
          <a:effectLst>
            <a:reflection stA="30000" endPos="15000" dist="88900" dir="5400000" sy="-100000" algn="bl" rotWithShape="0"/>
          </a:effectLst>
        </p:grpSpPr>
        <p:sp>
          <p:nvSpPr>
            <p:cNvPr id="12" name="圓角矩形 11"/>
            <p:cNvSpPr/>
            <p:nvPr/>
          </p:nvSpPr>
          <p:spPr>
            <a:xfrm>
              <a:off x="2864768" y="3861048"/>
              <a:ext cx="4104456" cy="2592288"/>
            </a:xfrm>
            <a:prstGeom prst="roundRect">
              <a:avLst/>
            </a:prstGeom>
            <a:gradFill flip="none" rotWithShape="1">
              <a:gsLst>
                <a:gs pos="0">
                  <a:srgbClr val="FF6666"/>
                </a:gs>
                <a:gs pos="51000">
                  <a:srgbClr val="0000FF"/>
                </a:gs>
                <a:gs pos="49000">
                  <a:srgbClr val="FF0000"/>
                </a:gs>
                <a:gs pos="100000">
                  <a:srgbClr val="3366FF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" name="圓角矩形 12"/>
            <p:cNvSpPr>
              <a:spLocks/>
            </p:cNvSpPr>
            <p:nvPr/>
          </p:nvSpPr>
          <p:spPr>
            <a:xfrm>
              <a:off x="2955827" y="3973292"/>
              <a:ext cx="3923999" cy="2376286"/>
            </a:xfrm>
            <a:prstGeom prst="roundRect">
              <a:avLst/>
            </a:prstGeom>
            <a:solidFill>
              <a:srgbClr val="F4F4F6"/>
            </a:solidFill>
            <a:ln w="571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圓角矩形 13"/>
            <p:cNvSpPr>
              <a:spLocks/>
            </p:cNvSpPr>
            <p:nvPr/>
          </p:nvSpPr>
          <p:spPr>
            <a:xfrm>
              <a:off x="3008784" y="4017764"/>
              <a:ext cx="3816424" cy="2268286"/>
            </a:xfrm>
            <a:prstGeom prst="roundRect">
              <a:avLst/>
            </a:prstGeom>
            <a:gradFill flip="none" rotWithShape="1">
              <a:gsLst>
                <a:gs pos="0">
                  <a:srgbClr val="F4F4F6"/>
                </a:gs>
                <a:gs pos="51000">
                  <a:srgbClr val="696A6B"/>
                </a:gs>
                <a:gs pos="49000">
                  <a:srgbClr val="ACADB0"/>
                </a:gs>
                <a:gs pos="100000">
                  <a:schemeClr val="bg1"/>
                </a:gs>
              </a:gsLst>
              <a:lin ang="5400000" scaled="0"/>
              <a:tileRect/>
            </a:gradFill>
            <a:ln w="57150" cmpd="sng">
              <a:solidFill>
                <a:srgbClr val="9B9DA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36"/>
            <a:stretch/>
          </p:blipFill>
          <p:spPr>
            <a:xfrm>
              <a:off x="3512840" y="5373216"/>
              <a:ext cx="2736304" cy="541622"/>
            </a:xfrm>
            <a:prstGeom prst="rect">
              <a:avLst/>
            </a:prstGeom>
          </p:spPr>
        </p:pic>
        <p:grpSp>
          <p:nvGrpSpPr>
            <p:cNvPr id="16" name="群組 15"/>
            <p:cNvGrpSpPr/>
            <p:nvPr/>
          </p:nvGrpSpPr>
          <p:grpSpPr>
            <a:xfrm>
              <a:off x="4592960" y="4437112"/>
              <a:ext cx="2203685" cy="923775"/>
              <a:chOff x="7273489" y="2060848"/>
              <a:chExt cx="2203685" cy="923775"/>
            </a:xfrm>
          </p:grpSpPr>
          <p:pic>
            <p:nvPicPr>
              <p:cNvPr id="22" name="圖片 21"/>
              <p:cNvPicPr>
                <a:picLocks noChangeAspect="1"/>
              </p:cNvPicPr>
              <p:nvPr/>
            </p:nvPicPr>
            <p:blipFill rotWithShape="1">
              <a:blip r:embed="rId8" cstate="screen">
                <a:clrChange>
                  <a:clrFrom>
                    <a:srgbClr val="D0D7DE"/>
                  </a:clrFrom>
                  <a:clrTo>
                    <a:srgbClr val="D0D7D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29264" y="2060848"/>
                <a:ext cx="2146312" cy="920872"/>
              </a:xfrm>
              <a:prstGeom prst="rect">
                <a:avLst/>
              </a:prstGeom>
            </p:spPr>
          </p:pic>
          <p:pic>
            <p:nvPicPr>
              <p:cNvPr id="23" name="圖片 22"/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D0D7DE"/>
                  </a:clrFrom>
                  <a:clrTo>
                    <a:srgbClr val="D0D7D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273489" y="2795018"/>
                <a:ext cx="2203685" cy="1896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" name="直角三角形 16"/>
            <p:cNvSpPr/>
            <p:nvPr/>
          </p:nvSpPr>
          <p:spPr>
            <a:xfrm flipV="1">
              <a:off x="4610993" y="4433937"/>
              <a:ext cx="216024" cy="648072"/>
            </a:xfrm>
            <a:prstGeom prst="rtTriangle">
              <a:avLst/>
            </a:prstGeom>
            <a:gradFill>
              <a:gsLst>
                <a:gs pos="0">
                  <a:srgbClr val="E8E8EA"/>
                </a:gs>
                <a:gs pos="100000">
                  <a:srgbClr val="C1C1C5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3040152" y="4674344"/>
              <a:ext cx="1656184" cy="648072"/>
              <a:chOff x="3367931" y="2204864"/>
              <a:chExt cx="1858119" cy="581521"/>
            </a:xfrm>
          </p:grpSpPr>
          <p:pic>
            <p:nvPicPr>
              <p:cNvPr id="19" name="圖片 18"/>
              <p:cNvPicPr>
                <a:picLocks noChangeAspect="1"/>
              </p:cNvPicPr>
              <p:nvPr/>
            </p:nvPicPr>
            <p:blipFill rotWithShape="1">
              <a:blip r:embed="rId10" cstate="screen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67931" y="2510929"/>
                <a:ext cx="1831826" cy="2754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圖片 20"/>
              <p:cNvPicPr>
                <a:picLocks noChangeAspect="1"/>
              </p:cNvPicPr>
              <p:nvPr/>
            </p:nvPicPr>
            <p:blipFill rotWithShape="1">
              <a:blip r:embed="rId11" cstate="screen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68824" y="2204864"/>
                <a:ext cx="1857226" cy="5002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152917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226371" y="1643050"/>
            <a:ext cx="7584281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7200" b="1" dirty="0" smtClean="0">
                <a:solidFill>
                  <a:srgbClr val="0099FF"/>
                </a:solidFill>
                <a:latin typeface="Arial" charset="0"/>
                <a:ea typeface="新細明體" charset="-120"/>
              </a:rPr>
              <a:t>7 series Product Pictures and Retail Boxes</a:t>
            </a:r>
          </a:p>
        </p:txBody>
      </p:sp>
      <p:sp>
        <p:nvSpPr>
          <p:cNvPr id="5" name="矩形 4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85" y="-51108"/>
            <a:ext cx="10261603" cy="748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矩形 21"/>
          <p:cNvSpPr/>
          <p:nvPr/>
        </p:nvSpPr>
        <p:spPr>
          <a:xfrm>
            <a:off x="7667644" y="6143644"/>
            <a:ext cx="1893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99FF33"/>
                </a:solidFill>
                <a:latin typeface="+mn-lt"/>
              </a:rPr>
              <a:t>G1.Sniper 3</a:t>
            </a:r>
            <a:endParaRPr lang="zh-TW" altLang="en-US" b="1" dirty="0">
              <a:solidFill>
                <a:srgbClr val="99FF33"/>
              </a:solidFill>
              <a:latin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5" name="矩形 4"/>
          <p:cNvSpPr/>
          <p:nvPr/>
        </p:nvSpPr>
        <p:spPr>
          <a:xfrm>
            <a:off x="238092" y="285728"/>
            <a:ext cx="25928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0099FF"/>
                </a:solidFill>
                <a:latin typeface="+mn-lt"/>
              </a:rPr>
              <a:t>Z77X-UD5H </a:t>
            </a:r>
            <a:r>
              <a:rPr lang="en-US" altLang="zh-TW" b="1" dirty="0" err="1" smtClean="0">
                <a:solidFill>
                  <a:srgbClr val="0099FF"/>
                </a:solidFill>
                <a:latin typeface="+mn-lt"/>
              </a:rPr>
              <a:t>WiFi</a:t>
            </a:r>
            <a:endParaRPr lang="zh-TW" altLang="en-US" b="1" dirty="0">
              <a:solidFill>
                <a:srgbClr val="0099FF"/>
              </a:solidFill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6" y="-24"/>
            <a:ext cx="9753600" cy="68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238092" y="285728"/>
            <a:ext cx="1863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0099FF"/>
                </a:solidFill>
                <a:latin typeface="+mn-lt"/>
              </a:rPr>
              <a:t>Z77X-UD3H</a:t>
            </a:r>
            <a:endParaRPr lang="zh-TW" altLang="en-US" b="1" dirty="0">
              <a:solidFill>
                <a:srgbClr val="0099FF"/>
              </a:solidFill>
              <a:latin typeface="+mn-lt"/>
            </a:endParaRPr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67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矩形 7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pic>
        <p:nvPicPr>
          <p:cNvPr id="4099" name="Picture 3" descr="\\gbtfile\U\U1\Gmanual\Photos_Logos\Products_Photos\_MB\Box_MB_Bevel\Z77_H77_B75\Z77X_D3H\Z77X_D3H_Large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6" y="0"/>
            <a:ext cx="9791580" cy="6858000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238092" y="285728"/>
            <a:ext cx="1640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0099FF"/>
                </a:solidFill>
                <a:latin typeface="+mn-lt"/>
              </a:rPr>
              <a:t>Z77X-D3H</a:t>
            </a:r>
            <a:endParaRPr lang="zh-TW" altLang="en-US" b="1" dirty="0">
              <a:solidFill>
                <a:srgbClr val="0099FF"/>
              </a:solidFill>
              <a:latin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58" y="214290"/>
            <a:ext cx="8451875" cy="656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矩形 3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4568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595546" y="2500306"/>
            <a:ext cx="492922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7200" b="1" dirty="0" smtClean="0">
                <a:solidFill>
                  <a:srgbClr val="0099FF"/>
                </a:solidFill>
                <a:latin typeface="Arial" charset="0"/>
                <a:ea typeface="新細明體" charset="-120"/>
              </a:rPr>
              <a:t>Thank you</a:t>
            </a:r>
            <a:endParaRPr lang="en-US" altLang="zh-TW" sz="6000" dirty="0">
              <a:solidFill>
                <a:srgbClr val="0099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4668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4098" name="Picture 2" descr="D:\1-專案\Z77_campaign\7_Series_Features_Part3\PCIe_Gen3\Designed_For_Gen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84" y="1714464"/>
            <a:ext cx="5000660" cy="4000528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100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dirty="0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523844" y="3214686"/>
            <a:ext cx="9001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3600" b="1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2" descr="D:\1-專案\Z77_campaign\7_Series_Features_Part3\PCIe_Gen3\Designed_For_Gen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103" y="0"/>
            <a:ext cx="3321897" cy="2657518"/>
          </a:xfrm>
          <a:prstGeom prst="rect">
            <a:avLst/>
          </a:prstGeom>
          <a:noFill/>
        </p:spPr>
      </p:pic>
      <p:sp>
        <p:nvSpPr>
          <p:cNvPr id="8" name="矩形 13"/>
          <p:cNvSpPr>
            <a:spLocks noChangeArrowheads="1"/>
          </p:cNvSpPr>
          <p:nvPr/>
        </p:nvSpPr>
        <p:spPr bwMode="auto">
          <a:xfrm>
            <a:off x="0" y="836712"/>
            <a:ext cx="6825208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US" altLang="zh-TW" sz="32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Support for PCI Express Gen.3 </a:t>
            </a:r>
          </a:p>
        </p:txBody>
      </p:sp>
      <p:sp>
        <p:nvSpPr>
          <p:cNvPr id="9" name="文字方塊 5"/>
          <p:cNvSpPr txBox="1">
            <a:spLocks noChangeArrowheads="1"/>
          </p:cNvSpPr>
          <p:nvPr/>
        </p:nvSpPr>
        <p:spPr bwMode="auto">
          <a:xfrm>
            <a:off x="776536" y="6093296"/>
            <a:ext cx="88583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  <a:latin typeface="+mn-lt"/>
              </a:rPr>
              <a:t>The PCI-E Gen.3 technology delivers maximum data bandwidth for the latest VGA cards (AMD HD 7000 series, 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</a:rPr>
              <a:t>NVidia </a:t>
            </a:r>
            <a:r>
              <a:rPr lang="en-US" altLang="zh-TW" sz="2000" b="1" dirty="0" smtClean="0">
                <a:solidFill>
                  <a:schemeClr val="bg1"/>
                </a:solidFill>
                <a:latin typeface="+mn-lt"/>
              </a:rPr>
              <a:t>GTX 600 series).</a:t>
            </a:r>
            <a:endParaRPr kumimoji="0" lang="zh-TW" alt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5348" y="1571612"/>
            <a:ext cx="68580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CCFF"/>
                </a:solidFill>
                <a:latin typeface="+mn-lt"/>
              </a:rPr>
              <a:t>Unleash your VGA card’s performance !</a:t>
            </a:r>
            <a:endParaRPr lang="en-US" sz="2000" b="1" dirty="0">
              <a:solidFill>
                <a:srgbClr val="00CCFF"/>
              </a:solidFill>
              <a:latin typeface="+mn-lt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5282" y="2571744"/>
            <a:ext cx="5857916" cy="2928958"/>
          </a:xfrm>
          <a:prstGeom prst="roundRect">
            <a:avLst/>
          </a:prstGeom>
          <a:solidFill>
            <a:schemeClr val="tx2"/>
          </a:solidFill>
          <a:ln>
            <a:solidFill>
              <a:schemeClr val="bg2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24240" y="3571876"/>
            <a:ext cx="28575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PCI Express  Gen. 2 = 5.0GT/s = </a:t>
            </a:r>
            <a:r>
              <a:rPr lang="en-US" sz="1400" dirty="0" smtClean="0">
                <a:solidFill>
                  <a:srgbClr val="FFFF00"/>
                </a:solidFill>
                <a:latin typeface="+mj-lt"/>
              </a:rPr>
              <a:t>4Gb/s</a:t>
            </a:r>
          </a:p>
          <a:p>
            <a:pPr>
              <a:defRPr/>
            </a:pPr>
            <a:endParaRPr lang="en-US" sz="1400" dirty="0">
              <a:solidFill>
                <a:srgbClr val="FFFF00"/>
              </a:solidFill>
              <a:latin typeface="+mj-lt"/>
            </a:endParaRPr>
          </a:p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PCI Express  Gen. 3 =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8.0GT/s = ~ 8Gb/s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09662" y="3857628"/>
            <a:ext cx="785818" cy="928694"/>
          </a:xfrm>
          <a:prstGeom prst="rect">
            <a:avLst/>
          </a:prstGeom>
          <a:solidFill>
            <a:srgbClr val="0099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95546" y="3000372"/>
            <a:ext cx="785818" cy="1785950"/>
          </a:xfrm>
          <a:prstGeom prst="rect">
            <a:avLst/>
          </a:prstGeom>
          <a:solidFill>
            <a:srgbClr val="0099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09662" y="3429000"/>
            <a:ext cx="78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4Gb/s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5546" y="2643182"/>
            <a:ext cx="78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8Gb/s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24108" y="4929198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PCI e Gen 3 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66786" y="4937951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PCI e Gen 2 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7527" name="Picture 7" descr="C:\Users\colin.brix\Desktop\PCIeGen3cards\GV-R795WF3-3GD_C+B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744" y="2564904"/>
            <a:ext cx="3373960" cy="2448272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6897216" y="2420888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GIGABYTE GV-R795WF3-3GD</a:t>
            </a:r>
          </a:p>
        </p:txBody>
      </p:sp>
      <p:sp>
        <p:nvSpPr>
          <p:cNvPr id="22" name="矩形 21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384521"/>
              </p:ext>
            </p:extLst>
          </p:nvPr>
        </p:nvGraphicFramePr>
        <p:xfrm>
          <a:off x="6609184" y="5157192"/>
          <a:ext cx="3224808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2404"/>
                <a:gridCol w="1612404"/>
              </a:tblGrid>
              <a:tr h="264029"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Chipset</a:t>
                      </a:r>
                      <a:endParaRPr lang="zh-TW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Radeon HD 7950</a:t>
                      </a:r>
                      <a:endParaRPr lang="zh-TW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Memory Size</a:t>
                      </a:r>
                      <a:endParaRPr lang="zh-TW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3072 MB</a:t>
                      </a:r>
                      <a:endParaRPr lang="zh-TW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Card Bus</a:t>
                      </a:r>
                      <a:endParaRPr lang="zh-TW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PCI-E 3.0</a:t>
                      </a:r>
                      <a:endParaRPr lang="zh-TW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矩形 11"/>
          <p:cNvSpPr/>
          <p:nvPr/>
        </p:nvSpPr>
        <p:spPr>
          <a:xfrm>
            <a:off x="6596484" y="5720556"/>
            <a:ext cx="3296816" cy="2880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文字方塊 5"/>
          <p:cNvSpPr txBox="1">
            <a:spLocks noChangeArrowheads="1"/>
          </p:cNvSpPr>
          <p:nvPr/>
        </p:nvSpPr>
        <p:spPr bwMode="auto">
          <a:xfrm>
            <a:off x="3512840" y="2924944"/>
            <a:ext cx="2448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+mn-lt"/>
              </a:rPr>
              <a:t>Data bandwidth</a:t>
            </a:r>
            <a:endParaRPr kumimoji="0" lang="zh-TW" alt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3034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3080792" y="2060848"/>
            <a:ext cx="4104456" cy="2592288"/>
            <a:chOff x="5241032" y="764704"/>
            <a:chExt cx="4104456" cy="2592288"/>
          </a:xfrm>
          <a:effectLst>
            <a:reflection stA="23000" endPos="22000" dist="88900" dir="5400000" sy="-100000" algn="bl" rotWithShape="0"/>
          </a:effectLst>
        </p:grpSpPr>
        <p:sp>
          <p:nvSpPr>
            <p:cNvPr id="11" name="圓角矩形 10"/>
            <p:cNvSpPr/>
            <p:nvPr/>
          </p:nvSpPr>
          <p:spPr>
            <a:xfrm>
              <a:off x="5241032" y="764704"/>
              <a:ext cx="4104456" cy="2592288"/>
            </a:xfrm>
            <a:prstGeom prst="roundRect">
              <a:avLst/>
            </a:prstGeom>
            <a:gradFill flip="none" rotWithShape="1">
              <a:gsLst>
                <a:gs pos="51000">
                  <a:srgbClr val="FF8000"/>
                </a:gs>
                <a:gs pos="49000">
                  <a:srgbClr val="FFFF00"/>
                </a:gs>
                <a:gs pos="0">
                  <a:srgbClr val="FFFF66"/>
                </a:gs>
                <a:gs pos="100000">
                  <a:srgbClr val="FFFF00"/>
                </a:gs>
                <a:gs pos="70000">
                  <a:srgbClr val="FF8000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" name="圓角矩形 12"/>
            <p:cNvSpPr>
              <a:spLocks/>
            </p:cNvSpPr>
            <p:nvPr/>
          </p:nvSpPr>
          <p:spPr>
            <a:xfrm>
              <a:off x="5332091" y="876948"/>
              <a:ext cx="3923999" cy="2376286"/>
            </a:xfrm>
            <a:prstGeom prst="roundRect">
              <a:avLst/>
            </a:prstGeom>
            <a:solidFill>
              <a:srgbClr val="F4F4F6"/>
            </a:solidFill>
            <a:ln w="571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圓角矩形 13"/>
            <p:cNvSpPr>
              <a:spLocks/>
            </p:cNvSpPr>
            <p:nvPr/>
          </p:nvSpPr>
          <p:spPr>
            <a:xfrm>
              <a:off x="5385048" y="921420"/>
              <a:ext cx="3816424" cy="2268286"/>
            </a:xfrm>
            <a:prstGeom prst="roundRect">
              <a:avLst/>
            </a:prstGeom>
            <a:gradFill flip="none" rotWithShape="1">
              <a:gsLst>
                <a:gs pos="0">
                  <a:srgbClr val="F4F4F6"/>
                </a:gs>
                <a:gs pos="51000">
                  <a:srgbClr val="696A6B"/>
                </a:gs>
                <a:gs pos="49000">
                  <a:srgbClr val="ACADB0"/>
                </a:gs>
                <a:gs pos="100000">
                  <a:schemeClr val="bg1"/>
                </a:gs>
              </a:gsLst>
              <a:lin ang="5400000" scaled="0"/>
              <a:tileRect/>
            </a:gradFill>
            <a:ln w="57150" cmpd="sng">
              <a:solidFill>
                <a:srgbClr val="9B9DA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0000" y1="7014" x2="97222" y2="14027"/>
                          <a14:backgroundMark x1="49778" y1="52715" x2="50667" y2="53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056" y="1137444"/>
              <a:ext cx="3672408" cy="1803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2776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dirty="0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523844" y="3214686"/>
            <a:ext cx="9001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36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矩形 13"/>
          <p:cNvSpPr>
            <a:spLocks noChangeArrowheads="1"/>
          </p:cNvSpPr>
          <p:nvPr/>
        </p:nvSpPr>
        <p:spPr bwMode="auto">
          <a:xfrm>
            <a:off x="0" y="836712"/>
            <a:ext cx="6609184" cy="4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US" altLang="zh-TW" sz="28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Default support DDR3 1600 Memory</a:t>
            </a:r>
            <a:endParaRPr lang="en-US" altLang="zh-TW" sz="28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9" name="文字方塊 5"/>
          <p:cNvSpPr txBox="1">
            <a:spLocks noChangeArrowheads="1"/>
          </p:cNvSpPr>
          <p:nvPr/>
        </p:nvSpPr>
        <p:spPr bwMode="auto">
          <a:xfrm>
            <a:off x="776536" y="5877272"/>
            <a:ext cx="88583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  <a:latin typeface="+mn-lt"/>
              </a:rPr>
              <a:t>Starting from 1600MHz, the latest 7 series motherboards provide an incredible over clocking ability on your DDR3 memory.</a:t>
            </a:r>
            <a:endParaRPr kumimoji="0" lang="zh-TW" alt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520" y="1556792"/>
            <a:ext cx="57606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00CCFF"/>
                </a:solidFill>
                <a:latin typeface="+mn-lt"/>
              </a:rPr>
              <a:t>Get prepared for overclocking your memory !</a:t>
            </a:r>
            <a:endParaRPr lang="en-US" sz="2000" b="1" dirty="0">
              <a:solidFill>
                <a:srgbClr val="00CCFF"/>
              </a:solidFill>
              <a:latin typeface="+mn-lt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5282" y="2571744"/>
            <a:ext cx="5857916" cy="2928958"/>
          </a:xfrm>
          <a:prstGeom prst="roundRect">
            <a:avLst/>
          </a:prstGeom>
          <a:solidFill>
            <a:schemeClr val="tx2"/>
          </a:solidFill>
          <a:ln>
            <a:solidFill>
              <a:schemeClr val="bg2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24240" y="3571876"/>
            <a:ext cx="28575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DDR3 1333 OC</a:t>
            </a:r>
            <a:r>
              <a:rPr lang="en-US" altLang="zh-TW" sz="1400" dirty="0">
                <a:solidFill>
                  <a:schemeClr val="bg1"/>
                </a:solidFill>
              </a:rPr>
              <a:t>→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DDR3 2000</a:t>
            </a:r>
          </a:p>
          <a:p>
            <a:pPr>
              <a:defRPr/>
            </a:pP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DDR3 1600 OC</a:t>
            </a:r>
            <a:r>
              <a:rPr lang="en-US" altLang="zh-TW" sz="1400" dirty="0" smtClean="0">
                <a:solidFill>
                  <a:schemeClr val="bg1"/>
                </a:solidFill>
                <a:latin typeface="+mj-lt"/>
              </a:rPr>
              <a:t>→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DDR3 2400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09662" y="3356992"/>
            <a:ext cx="785818" cy="142933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95546" y="3000372"/>
            <a:ext cx="785818" cy="178595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208584" y="3018438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2000MHz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24108" y="4929198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DDR3 1600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35286" y="4937951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DDR3 1333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97216" y="2545159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G.Skill</a:t>
            </a:r>
            <a:r>
              <a:rPr lang="en-US" sz="1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RipjawsZ</a:t>
            </a:r>
            <a:r>
              <a:rPr lang="en-US" sz="1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 DDR3-1600</a:t>
            </a:r>
            <a:endParaRPr lang="en-US" sz="1400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文字方塊 5"/>
          <p:cNvSpPr txBox="1">
            <a:spLocks noChangeArrowheads="1"/>
          </p:cNvSpPr>
          <p:nvPr/>
        </p:nvSpPr>
        <p:spPr bwMode="auto">
          <a:xfrm>
            <a:off x="3512840" y="2924944"/>
            <a:ext cx="30243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200" b="1" dirty="0" smtClean="0">
                <a:solidFill>
                  <a:schemeClr val="bg1"/>
                </a:solidFill>
                <a:latin typeface="+mn-lt"/>
              </a:rPr>
              <a:t>Memory OC ability</a:t>
            </a:r>
            <a:endParaRPr kumimoji="0" lang="zh-TW" altLang="en-US" sz="2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6" b="100000" l="2889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00" y="2924944"/>
            <a:ext cx="2808312" cy="1847245"/>
          </a:xfrm>
          <a:prstGeom prst="rect">
            <a:avLst/>
          </a:prstGeom>
        </p:spPr>
      </p:pic>
      <p:pic>
        <p:nvPicPr>
          <p:cNvPr id="3" name="圖片 2" descr="螢幕快照 2012-03-14 下午2.58.16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5434" y="5013176"/>
            <a:ext cx="3253948" cy="72008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578580" y="5373216"/>
            <a:ext cx="3224808" cy="21602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1" name="Rectangle 14"/>
          <p:cNvSpPr/>
          <p:nvPr/>
        </p:nvSpPr>
        <p:spPr>
          <a:xfrm>
            <a:off x="1309715" y="4005064"/>
            <a:ext cx="785818" cy="78125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15"/>
          <p:cNvSpPr/>
          <p:nvPr/>
        </p:nvSpPr>
        <p:spPr>
          <a:xfrm>
            <a:off x="2593519" y="3789040"/>
            <a:ext cx="785818" cy="100811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16"/>
          <p:cNvSpPr txBox="1"/>
          <p:nvPr/>
        </p:nvSpPr>
        <p:spPr>
          <a:xfrm>
            <a:off x="1208584" y="3954542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1333MHz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2504728" y="2659325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2400MHz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9" name="TextBox 16"/>
          <p:cNvSpPr txBox="1"/>
          <p:nvPr/>
        </p:nvSpPr>
        <p:spPr>
          <a:xfrm>
            <a:off x="2504728" y="3731047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1600MHz</a:t>
            </a:r>
            <a:endParaRPr lang="en-US" sz="1400" b="1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32" name="群組 31"/>
          <p:cNvGrpSpPr>
            <a:grpSpLocks noChangeAspect="1"/>
          </p:cNvGrpSpPr>
          <p:nvPr/>
        </p:nvGrpSpPr>
        <p:grpSpPr>
          <a:xfrm>
            <a:off x="6585180" y="332656"/>
            <a:ext cx="3192355" cy="2016224"/>
            <a:chOff x="5241032" y="764704"/>
            <a:chExt cx="4104456" cy="2592288"/>
          </a:xfrm>
          <a:effectLst>
            <a:reflection stA="23000" endPos="22000" dist="88900" dir="5400000" sy="-100000" algn="bl" rotWithShape="0"/>
          </a:effectLst>
        </p:grpSpPr>
        <p:sp>
          <p:nvSpPr>
            <p:cNvPr id="34" name="圓角矩形 33"/>
            <p:cNvSpPr/>
            <p:nvPr/>
          </p:nvSpPr>
          <p:spPr>
            <a:xfrm>
              <a:off x="5241032" y="764704"/>
              <a:ext cx="4104456" cy="2592288"/>
            </a:xfrm>
            <a:prstGeom prst="roundRect">
              <a:avLst/>
            </a:prstGeom>
            <a:gradFill flip="none" rotWithShape="1">
              <a:gsLst>
                <a:gs pos="51000">
                  <a:srgbClr val="FF8000"/>
                </a:gs>
                <a:gs pos="49000">
                  <a:srgbClr val="FFFF00"/>
                </a:gs>
                <a:gs pos="0">
                  <a:srgbClr val="FFFF66"/>
                </a:gs>
                <a:gs pos="100000">
                  <a:srgbClr val="FFFF00"/>
                </a:gs>
                <a:gs pos="70000">
                  <a:srgbClr val="FF8000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5" name="圓角矩形 34"/>
            <p:cNvSpPr>
              <a:spLocks/>
            </p:cNvSpPr>
            <p:nvPr/>
          </p:nvSpPr>
          <p:spPr>
            <a:xfrm>
              <a:off x="5332091" y="876948"/>
              <a:ext cx="3923999" cy="2376286"/>
            </a:xfrm>
            <a:prstGeom prst="roundRect">
              <a:avLst/>
            </a:prstGeom>
            <a:solidFill>
              <a:srgbClr val="F4F4F6"/>
            </a:solidFill>
            <a:ln w="571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0" name="圓角矩形 39"/>
            <p:cNvSpPr>
              <a:spLocks/>
            </p:cNvSpPr>
            <p:nvPr/>
          </p:nvSpPr>
          <p:spPr>
            <a:xfrm>
              <a:off x="5385048" y="921420"/>
              <a:ext cx="3816424" cy="2268286"/>
            </a:xfrm>
            <a:prstGeom prst="roundRect">
              <a:avLst/>
            </a:prstGeom>
            <a:gradFill flip="none" rotWithShape="1">
              <a:gsLst>
                <a:gs pos="0">
                  <a:srgbClr val="F4F4F6"/>
                </a:gs>
                <a:gs pos="51000">
                  <a:srgbClr val="696A6B"/>
                </a:gs>
                <a:gs pos="49000">
                  <a:srgbClr val="ACADB0"/>
                </a:gs>
                <a:gs pos="100000">
                  <a:schemeClr val="bg1"/>
                </a:gs>
              </a:gsLst>
              <a:lin ang="5400000" scaled="0"/>
              <a:tileRect/>
            </a:gradFill>
            <a:ln w="57150" cmpd="sng">
              <a:solidFill>
                <a:srgbClr val="9B9DA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41" name="圖片 40"/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0000" y1="7014" x2="97222" y2="14027"/>
                          <a14:backgroundMark x1="49778" y1="52715" x2="50667" y2="53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056" y="1137444"/>
              <a:ext cx="3672408" cy="1803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4133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3080792" y="2060848"/>
            <a:ext cx="4104456" cy="2592288"/>
            <a:chOff x="2864768" y="3861048"/>
            <a:chExt cx="4104456" cy="2592288"/>
          </a:xfrm>
          <a:effectLst>
            <a:reflection stA="30000" endPos="15000" dist="88900" dir="5400000" sy="-100000" algn="bl" rotWithShape="0"/>
          </a:effectLst>
        </p:grpSpPr>
        <p:sp>
          <p:nvSpPr>
            <p:cNvPr id="19" name="圓角矩形 18"/>
            <p:cNvSpPr/>
            <p:nvPr/>
          </p:nvSpPr>
          <p:spPr>
            <a:xfrm>
              <a:off x="2864768" y="3861048"/>
              <a:ext cx="4104456" cy="2592288"/>
            </a:xfrm>
            <a:prstGeom prst="roundRect">
              <a:avLst/>
            </a:prstGeom>
            <a:gradFill flip="none" rotWithShape="1">
              <a:gsLst>
                <a:gs pos="0">
                  <a:srgbClr val="FF6666"/>
                </a:gs>
                <a:gs pos="51000">
                  <a:srgbClr val="0000FF"/>
                </a:gs>
                <a:gs pos="49000">
                  <a:srgbClr val="FF0000"/>
                </a:gs>
                <a:gs pos="100000">
                  <a:srgbClr val="3366FF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1" name="圓角矩形 20"/>
            <p:cNvSpPr>
              <a:spLocks/>
            </p:cNvSpPr>
            <p:nvPr/>
          </p:nvSpPr>
          <p:spPr>
            <a:xfrm>
              <a:off x="2955827" y="3973292"/>
              <a:ext cx="3923999" cy="2376286"/>
            </a:xfrm>
            <a:prstGeom prst="roundRect">
              <a:avLst/>
            </a:prstGeom>
            <a:solidFill>
              <a:srgbClr val="F4F4F6"/>
            </a:solidFill>
            <a:ln w="571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2" name="圓角矩形 21"/>
            <p:cNvSpPr>
              <a:spLocks/>
            </p:cNvSpPr>
            <p:nvPr/>
          </p:nvSpPr>
          <p:spPr>
            <a:xfrm>
              <a:off x="3008784" y="4017764"/>
              <a:ext cx="3816424" cy="2268286"/>
            </a:xfrm>
            <a:prstGeom prst="roundRect">
              <a:avLst/>
            </a:prstGeom>
            <a:gradFill flip="none" rotWithShape="1">
              <a:gsLst>
                <a:gs pos="0">
                  <a:srgbClr val="F4F4F6"/>
                </a:gs>
                <a:gs pos="51000">
                  <a:srgbClr val="696A6B"/>
                </a:gs>
                <a:gs pos="49000">
                  <a:srgbClr val="ACADB0"/>
                </a:gs>
                <a:gs pos="100000">
                  <a:schemeClr val="bg1"/>
                </a:gs>
              </a:gsLst>
              <a:lin ang="5400000" scaled="0"/>
              <a:tileRect/>
            </a:gradFill>
            <a:ln w="57150" cmpd="sng">
              <a:solidFill>
                <a:srgbClr val="9B9DA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24" name="圖片 2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36"/>
            <a:stretch/>
          </p:blipFill>
          <p:spPr>
            <a:xfrm>
              <a:off x="3512840" y="5373216"/>
              <a:ext cx="2736304" cy="541622"/>
            </a:xfrm>
            <a:prstGeom prst="rect">
              <a:avLst/>
            </a:prstGeom>
          </p:spPr>
        </p:pic>
        <p:grpSp>
          <p:nvGrpSpPr>
            <p:cNvPr id="26" name="群組 25"/>
            <p:cNvGrpSpPr/>
            <p:nvPr/>
          </p:nvGrpSpPr>
          <p:grpSpPr>
            <a:xfrm>
              <a:off x="4592960" y="4437112"/>
              <a:ext cx="2203685" cy="923775"/>
              <a:chOff x="7273489" y="2060848"/>
              <a:chExt cx="2203685" cy="923775"/>
            </a:xfrm>
          </p:grpSpPr>
          <p:pic>
            <p:nvPicPr>
              <p:cNvPr id="31" name="圖片 30"/>
              <p:cNvPicPr>
                <a:picLocks noChangeAspect="1"/>
              </p:cNvPicPr>
              <p:nvPr/>
            </p:nvPicPr>
            <p:blipFill rotWithShape="1">
              <a:blip r:embed="rId5" cstate="screen">
                <a:clrChange>
                  <a:clrFrom>
                    <a:srgbClr val="D0D7DE"/>
                  </a:clrFrom>
                  <a:clrTo>
                    <a:srgbClr val="D0D7D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29264" y="2060848"/>
                <a:ext cx="2146312" cy="920872"/>
              </a:xfrm>
              <a:prstGeom prst="rect">
                <a:avLst/>
              </a:prstGeom>
            </p:spPr>
          </p:pic>
          <p:pic>
            <p:nvPicPr>
              <p:cNvPr id="32" name="圖片 31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D0D7DE"/>
                  </a:clrFrom>
                  <a:clrTo>
                    <a:srgbClr val="D0D7D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273489" y="2795018"/>
                <a:ext cx="2203685" cy="1896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7" name="直角三角形 26"/>
            <p:cNvSpPr/>
            <p:nvPr/>
          </p:nvSpPr>
          <p:spPr>
            <a:xfrm flipV="1">
              <a:off x="4610993" y="4433937"/>
              <a:ext cx="216024" cy="648072"/>
            </a:xfrm>
            <a:prstGeom prst="rtTriangle">
              <a:avLst/>
            </a:prstGeom>
            <a:gradFill>
              <a:gsLst>
                <a:gs pos="0">
                  <a:srgbClr val="E8E8EA"/>
                </a:gs>
                <a:gs pos="100000">
                  <a:srgbClr val="C1C1C5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28" name="群組 27"/>
            <p:cNvGrpSpPr/>
            <p:nvPr/>
          </p:nvGrpSpPr>
          <p:grpSpPr>
            <a:xfrm>
              <a:off x="3040152" y="4674344"/>
              <a:ext cx="1656184" cy="648072"/>
              <a:chOff x="3367931" y="2204864"/>
              <a:chExt cx="1858119" cy="581521"/>
            </a:xfrm>
          </p:grpSpPr>
          <p:pic>
            <p:nvPicPr>
              <p:cNvPr id="29" name="圖片 28"/>
              <p:cNvPicPr>
                <a:picLocks noChangeAspect="1"/>
              </p:cNvPicPr>
              <p:nvPr/>
            </p:nvPicPr>
            <p:blipFill rotWithShape="1">
              <a:blip r:embed="rId7" cstate="screen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67931" y="2510929"/>
                <a:ext cx="1831826" cy="2754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圖片 29"/>
              <p:cNvPicPr>
                <a:picLocks noChangeAspect="1"/>
              </p:cNvPicPr>
              <p:nvPr/>
            </p:nvPicPr>
            <p:blipFill rotWithShape="1">
              <a:blip r:embed="rId8" cstate="screen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68824" y="2204864"/>
                <a:ext cx="1857226" cy="5002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9314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dirty="0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523844" y="3214686"/>
            <a:ext cx="9001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36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矩形 13"/>
          <p:cNvSpPr>
            <a:spLocks noChangeArrowheads="1"/>
          </p:cNvSpPr>
          <p:nvPr/>
        </p:nvSpPr>
        <p:spPr bwMode="auto">
          <a:xfrm>
            <a:off x="0" y="836712"/>
            <a:ext cx="6609184" cy="4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US" altLang="zh-TW" sz="28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Provide native USB3.0 ports</a:t>
            </a:r>
            <a:endParaRPr lang="en-US" altLang="zh-TW" sz="28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9" name="文字方塊 5"/>
          <p:cNvSpPr txBox="1">
            <a:spLocks noChangeArrowheads="1"/>
          </p:cNvSpPr>
          <p:nvPr/>
        </p:nvSpPr>
        <p:spPr bwMode="auto">
          <a:xfrm>
            <a:off x="776536" y="5877272"/>
            <a:ext cx="8858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  <a:latin typeface="+mn-lt"/>
              </a:rPr>
              <a:t>Transfer your large media files at blazing fast speeds with USB </a:t>
            </a:r>
            <a:r>
              <a:rPr lang="en-US" altLang="zh-TW" sz="2000" b="1" dirty="0" smtClean="0">
                <a:solidFill>
                  <a:schemeClr val="bg1"/>
                </a:solidFill>
                <a:latin typeface="+mn-lt"/>
              </a:rPr>
              <a:t>3.0.</a:t>
            </a:r>
            <a:endParaRPr kumimoji="0" lang="zh-TW" alt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5348" y="1571612"/>
            <a:ext cx="68580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CCFF"/>
                </a:solidFill>
                <a:latin typeface="+mn-lt"/>
              </a:rPr>
              <a:t>Experience </a:t>
            </a:r>
            <a:r>
              <a:rPr lang="en-US" sz="2000" b="1" dirty="0">
                <a:solidFill>
                  <a:srgbClr val="00CCFF"/>
                </a:solidFill>
                <a:latin typeface="+mn-lt"/>
              </a:rPr>
              <a:t>u</a:t>
            </a:r>
            <a:r>
              <a:rPr lang="en-US" sz="2000" b="1" dirty="0" smtClean="0">
                <a:solidFill>
                  <a:srgbClr val="00CCFF"/>
                </a:solidFill>
                <a:latin typeface="+mn-lt"/>
              </a:rPr>
              <a:t>ltra fast data transfer !</a:t>
            </a:r>
            <a:endParaRPr lang="en-US" sz="2000" b="1" dirty="0">
              <a:solidFill>
                <a:srgbClr val="00CCFF"/>
              </a:solidFill>
              <a:latin typeface="+mn-lt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5282" y="2571744"/>
            <a:ext cx="5857916" cy="2928958"/>
          </a:xfrm>
          <a:prstGeom prst="roundRect">
            <a:avLst/>
          </a:prstGeom>
          <a:solidFill>
            <a:schemeClr val="tx2"/>
          </a:solidFill>
          <a:ln>
            <a:solidFill>
              <a:schemeClr val="bg2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24240" y="3571876"/>
            <a:ext cx="28575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USB2.0 = 480Mbps = ~48MB/s</a:t>
            </a:r>
          </a:p>
          <a:p>
            <a:pPr>
              <a:defRPr/>
            </a:pP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USB3.0 =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5Gbps = ~500MB/s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09662" y="4509120"/>
            <a:ext cx="785818" cy="277202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95546" y="3000372"/>
            <a:ext cx="785818" cy="1785950"/>
          </a:xfrm>
          <a:prstGeom prst="rect">
            <a:avLst/>
          </a:prstGeom>
          <a:solidFill>
            <a:srgbClr val="388ED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08584" y="4170566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480Mbps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29170" y="4929198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USB3.0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7234" y="4937951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USB2.0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25208" y="2756907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Toshiba </a:t>
            </a:r>
            <a:r>
              <a:rPr lang="en-US" sz="14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Canvio</a:t>
            </a:r>
            <a:r>
              <a:rPr lang="en-US" sz="1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 V5 USB3.0 1TB </a:t>
            </a:r>
            <a:endParaRPr lang="en-US" sz="1400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534838" y="0"/>
            <a:ext cx="23711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文字方塊 5"/>
          <p:cNvSpPr txBox="1">
            <a:spLocks noChangeArrowheads="1"/>
          </p:cNvSpPr>
          <p:nvPr/>
        </p:nvSpPr>
        <p:spPr bwMode="auto">
          <a:xfrm>
            <a:off x="3512840" y="2924944"/>
            <a:ext cx="30243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200" b="1" dirty="0" err="1" smtClean="0">
                <a:solidFill>
                  <a:schemeClr val="bg1"/>
                </a:solidFill>
                <a:latin typeface="+mn-lt"/>
              </a:rPr>
              <a:t>Tranfer</a:t>
            </a:r>
            <a:r>
              <a:rPr lang="en-US" altLang="zh-TW" sz="2200" b="1" dirty="0" smtClean="0">
                <a:solidFill>
                  <a:schemeClr val="bg1"/>
                </a:solidFill>
                <a:latin typeface="+mn-lt"/>
              </a:rPr>
              <a:t> Speed</a:t>
            </a:r>
            <a:endParaRPr kumimoji="0" lang="zh-TW" altLang="en-US" sz="2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圖片 4" descr="螢幕快照 2012-03-15 下午3.55.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192" y="4797152"/>
            <a:ext cx="2956023" cy="92697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696744" y="4997301"/>
            <a:ext cx="2936776" cy="21602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8" name="TextBox 16"/>
          <p:cNvSpPr txBox="1"/>
          <p:nvPr/>
        </p:nvSpPr>
        <p:spPr>
          <a:xfrm>
            <a:off x="2545762" y="2659325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5Gbps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24" b="100000" l="1667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632" y="3212976"/>
            <a:ext cx="2801888" cy="1480331"/>
          </a:xfrm>
          <a:prstGeom prst="rect">
            <a:avLst/>
          </a:prstGeom>
        </p:spPr>
      </p:pic>
      <p:grpSp>
        <p:nvGrpSpPr>
          <p:cNvPr id="60" name="群組 59"/>
          <p:cNvGrpSpPr>
            <a:grpSpLocks noChangeAspect="1"/>
          </p:cNvGrpSpPr>
          <p:nvPr/>
        </p:nvGrpSpPr>
        <p:grpSpPr>
          <a:xfrm>
            <a:off x="6609184" y="294514"/>
            <a:ext cx="3168352" cy="2001064"/>
            <a:chOff x="2864768" y="3861048"/>
            <a:chExt cx="4104456" cy="2592288"/>
          </a:xfrm>
          <a:effectLst>
            <a:reflection stA="30000" endPos="15000" dist="88900" dir="5400000" sy="-100000" algn="bl" rotWithShape="0"/>
          </a:effectLst>
        </p:grpSpPr>
        <p:sp>
          <p:nvSpPr>
            <p:cNvPr id="61" name="圓角矩形 60"/>
            <p:cNvSpPr/>
            <p:nvPr/>
          </p:nvSpPr>
          <p:spPr>
            <a:xfrm>
              <a:off x="2864768" y="3861048"/>
              <a:ext cx="4104456" cy="2592288"/>
            </a:xfrm>
            <a:prstGeom prst="roundRect">
              <a:avLst/>
            </a:prstGeom>
            <a:gradFill flip="none" rotWithShape="1">
              <a:gsLst>
                <a:gs pos="0">
                  <a:srgbClr val="FF6666"/>
                </a:gs>
                <a:gs pos="51000">
                  <a:srgbClr val="0000FF"/>
                </a:gs>
                <a:gs pos="49000">
                  <a:srgbClr val="FF0000"/>
                </a:gs>
                <a:gs pos="100000">
                  <a:srgbClr val="3366FF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62" name="圓角矩形 61"/>
            <p:cNvSpPr>
              <a:spLocks/>
            </p:cNvSpPr>
            <p:nvPr/>
          </p:nvSpPr>
          <p:spPr>
            <a:xfrm>
              <a:off x="2955827" y="3973292"/>
              <a:ext cx="3923999" cy="2376286"/>
            </a:xfrm>
            <a:prstGeom prst="roundRect">
              <a:avLst/>
            </a:prstGeom>
            <a:solidFill>
              <a:srgbClr val="F4F4F6"/>
            </a:solidFill>
            <a:ln w="571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63" name="圓角矩形 62"/>
            <p:cNvSpPr>
              <a:spLocks/>
            </p:cNvSpPr>
            <p:nvPr/>
          </p:nvSpPr>
          <p:spPr>
            <a:xfrm>
              <a:off x="3008784" y="4017764"/>
              <a:ext cx="3816424" cy="2268286"/>
            </a:xfrm>
            <a:prstGeom prst="roundRect">
              <a:avLst/>
            </a:prstGeom>
            <a:gradFill flip="none" rotWithShape="1">
              <a:gsLst>
                <a:gs pos="0">
                  <a:srgbClr val="F4F4F6"/>
                </a:gs>
                <a:gs pos="51000">
                  <a:srgbClr val="696A6B"/>
                </a:gs>
                <a:gs pos="49000">
                  <a:srgbClr val="ACADB0"/>
                </a:gs>
                <a:gs pos="100000">
                  <a:schemeClr val="bg1"/>
                </a:gs>
              </a:gsLst>
              <a:lin ang="5400000" scaled="0"/>
              <a:tileRect/>
            </a:gradFill>
            <a:ln w="57150" cmpd="sng">
              <a:solidFill>
                <a:srgbClr val="9B9DA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64" name="圖片 63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36"/>
            <a:stretch/>
          </p:blipFill>
          <p:spPr>
            <a:xfrm>
              <a:off x="3512840" y="5373216"/>
              <a:ext cx="2736304" cy="541622"/>
            </a:xfrm>
            <a:prstGeom prst="rect">
              <a:avLst/>
            </a:prstGeom>
          </p:spPr>
        </p:pic>
        <p:grpSp>
          <p:nvGrpSpPr>
            <p:cNvPr id="65" name="群組 64"/>
            <p:cNvGrpSpPr/>
            <p:nvPr/>
          </p:nvGrpSpPr>
          <p:grpSpPr>
            <a:xfrm>
              <a:off x="4592960" y="4437112"/>
              <a:ext cx="2203685" cy="923775"/>
              <a:chOff x="7273489" y="2060848"/>
              <a:chExt cx="2203685" cy="923775"/>
            </a:xfrm>
          </p:grpSpPr>
          <p:pic>
            <p:nvPicPr>
              <p:cNvPr id="70" name="圖片 69"/>
              <p:cNvPicPr>
                <a:picLocks noChangeAspect="1"/>
              </p:cNvPicPr>
              <p:nvPr/>
            </p:nvPicPr>
            <p:blipFill rotWithShape="1">
              <a:blip r:embed="rId8" cstate="screen">
                <a:clrChange>
                  <a:clrFrom>
                    <a:srgbClr val="D0D7DE"/>
                  </a:clrFrom>
                  <a:clrTo>
                    <a:srgbClr val="D0D7D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29264" y="2060848"/>
                <a:ext cx="2146312" cy="920872"/>
              </a:xfrm>
              <a:prstGeom prst="rect">
                <a:avLst/>
              </a:prstGeom>
            </p:spPr>
          </p:pic>
          <p:pic>
            <p:nvPicPr>
              <p:cNvPr id="71" name="圖片 70"/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D0D7DE"/>
                  </a:clrFrom>
                  <a:clrTo>
                    <a:srgbClr val="D0D7D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273489" y="2795018"/>
                <a:ext cx="2203685" cy="1896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6" name="直角三角形 65"/>
            <p:cNvSpPr/>
            <p:nvPr/>
          </p:nvSpPr>
          <p:spPr>
            <a:xfrm flipV="1">
              <a:off x="4610993" y="4433937"/>
              <a:ext cx="216024" cy="648072"/>
            </a:xfrm>
            <a:prstGeom prst="rtTriangle">
              <a:avLst/>
            </a:prstGeom>
            <a:gradFill>
              <a:gsLst>
                <a:gs pos="0">
                  <a:srgbClr val="E8E8EA"/>
                </a:gs>
                <a:gs pos="100000">
                  <a:srgbClr val="C1C1C5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67" name="群組 66"/>
            <p:cNvGrpSpPr/>
            <p:nvPr/>
          </p:nvGrpSpPr>
          <p:grpSpPr>
            <a:xfrm>
              <a:off x="3040152" y="4674344"/>
              <a:ext cx="1656184" cy="648072"/>
              <a:chOff x="3367931" y="2204864"/>
              <a:chExt cx="1858119" cy="581521"/>
            </a:xfrm>
          </p:grpSpPr>
          <p:pic>
            <p:nvPicPr>
              <p:cNvPr id="68" name="圖片 67"/>
              <p:cNvPicPr>
                <a:picLocks noChangeAspect="1"/>
              </p:cNvPicPr>
              <p:nvPr/>
            </p:nvPicPr>
            <p:blipFill rotWithShape="1">
              <a:blip r:embed="rId10" cstate="screen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67931" y="2510929"/>
                <a:ext cx="1831826" cy="2754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9" name="圖片 68"/>
              <p:cNvPicPr>
                <a:picLocks noChangeAspect="1"/>
              </p:cNvPicPr>
              <p:nvPr/>
            </p:nvPicPr>
            <p:blipFill rotWithShape="1">
              <a:blip r:embed="rId11" cstate="screen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68824" y="2204864"/>
                <a:ext cx="1857226" cy="5002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72" name="Rectangle 9"/>
          <p:cNvSpPr/>
          <p:nvPr/>
        </p:nvSpPr>
        <p:spPr>
          <a:xfrm>
            <a:off x="3373100" y="4887557"/>
            <a:ext cx="3096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(Start bit + 8 bit + Stop bit = ~1 Byte)</a:t>
            </a:r>
          </a:p>
        </p:txBody>
      </p:sp>
    </p:spTree>
    <p:extLst>
      <p:ext uri="{BB962C8B-B14F-4D97-AF65-F5344CB8AC3E}">
        <p14:creationId xmlns:p14="http://schemas.microsoft.com/office/powerpoint/2010/main" val="167346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自訂設計">
  <a:themeElements>
    <a:clrScheme name="3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自訂設計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自訂設計">
  <a:themeElements>
    <a:clrScheme name="6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自訂設計">
      <a:majorFont>
        <a:latin typeface="Arial"/>
        <a:ea typeface="新細明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自訂設計">
  <a:themeElements>
    <a:clrScheme name="5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自訂設計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地鐵">
  <a:themeElements>
    <a:clrScheme name="5_地鐵 1">
      <a:dk1>
        <a:srgbClr val="4E5B6F"/>
      </a:dk1>
      <a:lt1>
        <a:srgbClr val="FFFFFF"/>
      </a:lt1>
      <a:dk2>
        <a:srgbClr val="000000"/>
      </a:dk2>
      <a:lt2>
        <a:srgbClr val="D6ECFF"/>
      </a:lt2>
      <a:accent1>
        <a:srgbClr val="7FD13B"/>
      </a:accent1>
      <a:accent2>
        <a:srgbClr val="EA157A"/>
      </a:accent2>
      <a:accent3>
        <a:srgbClr val="AAAAAA"/>
      </a:accent3>
      <a:accent4>
        <a:srgbClr val="DADADA"/>
      </a:accent4>
      <a:accent5>
        <a:srgbClr val="C0E5AF"/>
      </a:accent5>
      <a:accent6>
        <a:srgbClr val="D4126E"/>
      </a:accent6>
      <a:hlink>
        <a:srgbClr val="EB8803"/>
      </a:hlink>
      <a:folHlink>
        <a:srgbClr val="5F7791"/>
      </a:folHlink>
    </a:clrScheme>
    <a:fontScheme name="5_地鐵">
      <a:majorFont>
        <a:latin typeface="Consolas"/>
        <a:ea typeface="新細明體"/>
        <a:cs typeface=""/>
      </a:majorFont>
      <a:minorFont>
        <a:latin typeface="Corbe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16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Microsoft JhengHei" pitchFamily="34" charset="-120"/>
            <a:ea typeface="Microsoft JhengHei" pitchFamily="34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16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Microsoft JhengHei" pitchFamily="34" charset="-120"/>
            <a:ea typeface="Microsoft JhengHei" pitchFamily="34" charset="-120"/>
          </a:defRPr>
        </a:defPPr>
      </a:lstStyle>
    </a:lnDef>
  </a:objectDefaults>
  <a:extraClrSchemeLst>
    <a:extraClrScheme>
      <a:clrScheme name="5_地鐵 1">
        <a:dk1>
          <a:srgbClr val="4E5B6F"/>
        </a:dk1>
        <a:lt1>
          <a:srgbClr val="FFFFFF"/>
        </a:lt1>
        <a:dk2>
          <a:srgbClr val="000000"/>
        </a:dk2>
        <a:lt2>
          <a:srgbClr val="D6ECFF"/>
        </a:lt2>
        <a:accent1>
          <a:srgbClr val="7FD13B"/>
        </a:accent1>
        <a:accent2>
          <a:srgbClr val="EA157A"/>
        </a:accent2>
        <a:accent3>
          <a:srgbClr val="AAAAAA"/>
        </a:accent3>
        <a:accent4>
          <a:srgbClr val="DADADA"/>
        </a:accent4>
        <a:accent5>
          <a:srgbClr val="C0E5AF"/>
        </a:accent5>
        <a:accent6>
          <a:srgbClr val="D4126E"/>
        </a:accent6>
        <a:hlink>
          <a:srgbClr val="EB8803"/>
        </a:hlink>
        <a:folHlink>
          <a:srgbClr val="5F77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20143</TotalTime>
  <Words>865</Words>
  <Application>Microsoft Macintosh PowerPoint</Application>
  <PresentationFormat>A4 紙張 (210x297 公釐)</PresentationFormat>
  <Paragraphs>187</Paragraphs>
  <Slides>36</Slides>
  <Notes>36</Notes>
  <HiddenSlides>0</HiddenSlides>
  <MMClips>0</MMClips>
  <ScaleCrop>false</ScaleCrop>
  <HeadingPairs>
    <vt:vector size="6" baseType="variant">
      <vt:variant>
        <vt:lpstr>佈景主題</vt:lpstr>
      </vt:variant>
      <vt:variant>
        <vt:i4>6</vt:i4>
      </vt:variant>
      <vt:variant>
        <vt:lpstr>內嵌 OLE 伺服器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43" baseType="lpstr">
      <vt:lpstr>自訂設計</vt:lpstr>
      <vt:lpstr>3_自訂設計</vt:lpstr>
      <vt:lpstr>6_自訂設計</vt:lpstr>
      <vt:lpstr>1_自訂設計</vt:lpstr>
      <vt:lpstr>5_自訂設計</vt:lpstr>
      <vt:lpstr>5_地鐵</vt:lpstr>
      <vt:lpstr>Excel.Sheet.8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GIGABYTE</dc:creator>
  <cp:lastModifiedBy>Robin Chang</cp:lastModifiedBy>
  <cp:revision>1578</cp:revision>
  <dcterms:created xsi:type="dcterms:W3CDTF">2005-11-29T03:28:29Z</dcterms:created>
  <dcterms:modified xsi:type="dcterms:W3CDTF">2012-03-18T16:30:02Z</dcterms:modified>
</cp:coreProperties>
</file>